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60" r:id="rId5"/>
    <p:sldId id="280" r:id="rId6"/>
    <p:sldId id="261" r:id="rId7"/>
    <p:sldId id="262" r:id="rId8"/>
    <p:sldId id="263" r:id="rId9"/>
    <p:sldId id="264" r:id="rId10"/>
    <p:sldId id="277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82" r:id="rId21"/>
    <p:sldId id="283" r:id="rId22"/>
    <p:sldId id="278" r:id="rId23"/>
    <p:sldId id="284" r:id="rId24"/>
    <p:sldId id="285" r:id="rId25"/>
    <p:sldId id="281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38"/>
    <p:restoredTop sz="94607"/>
  </p:normalViewPr>
  <p:slideViewPr>
    <p:cSldViewPr snapToGrid="0" snapToObjects="1">
      <p:cViewPr varScale="1">
        <p:scale>
          <a:sx n="83" d="100"/>
          <a:sy n="83" d="100"/>
        </p:scale>
        <p:origin x="22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614A9-5E35-434D-A1D7-AF72708581E4}" type="datetimeFigureOut">
              <a:rPr kumimoji="1" lang="ko-KR" altLang="en-US" smtClean="0"/>
              <a:t>2020. 1. 4.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ADE67B-009F-A04C-837E-AD2D277F6C2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54443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DE67B-009F-A04C-837E-AD2D277F6C2F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7053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ECC9F3-5C14-EB41-99D3-275F8F3B1A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01A76A-F29F-9A4E-A4E0-F0187A8354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EF6946-4F85-5F41-A1D3-00DB6BC09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F99B6-6A5B-204B-8405-1916FAA52BB2}" type="datetimeFigureOut">
              <a:rPr kumimoji="1" lang="ko-KR" altLang="en-US" smtClean="0"/>
              <a:t>2020. 1. 4.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B4F596-4445-E846-923D-2FDEE86C6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7A5D4D-DE9B-8948-B1AC-6DC52EFAE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CFCCF-A009-3643-9B29-FB77D009BD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1796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C071B8-69CB-D340-8446-145BE09E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2DA509-06A2-CD4D-8D30-AE872B2461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052787-657A-E949-B80D-236939A10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F99B6-6A5B-204B-8405-1916FAA52BB2}" type="datetimeFigureOut">
              <a:rPr kumimoji="1" lang="ko-KR" altLang="en-US" smtClean="0"/>
              <a:t>2020. 1. 4.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128857-8F95-E346-A21C-7AAF40376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C15258-97F4-1249-838F-54957773E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CFCCF-A009-3643-9B29-FB77D009BD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3905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68E4013-DB34-C349-9176-8501A8DAC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CB4371-81AF-FE42-80DC-8A31290043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9FE826-B9F3-3F49-A440-AACAE9CAA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F99B6-6A5B-204B-8405-1916FAA52BB2}" type="datetimeFigureOut">
              <a:rPr kumimoji="1" lang="ko-KR" altLang="en-US" smtClean="0"/>
              <a:t>2020. 1. 4.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5B69A9-B5F1-EF4B-A240-B3F9E8EBE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017512-8519-A744-8C44-0027A32A6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CFCCF-A009-3643-9B29-FB77D009BD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746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9D7628-8B28-A148-BD5C-A12E3DD5F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B34AAC-E86B-4A4F-9B28-4A65A14E4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35D22E-271C-C041-9C05-3FAE2EDB9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F99B6-6A5B-204B-8405-1916FAA52BB2}" type="datetimeFigureOut">
              <a:rPr kumimoji="1" lang="ko-KR" altLang="en-US" smtClean="0"/>
              <a:t>2020. 1. 4.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9EEA0C-6007-B348-B3F2-487542B33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C713B-54B9-BB48-B0AD-40B34D71E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CFCCF-A009-3643-9B29-FB77D009BD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484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44F25-4CED-E74D-A1D9-9BAB1F77B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A0BABA-8A77-AE48-A4A2-A6C2AB94B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DA9BD6-5CB9-0744-81CA-53A063138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F99B6-6A5B-204B-8405-1916FAA52BB2}" type="datetimeFigureOut">
              <a:rPr kumimoji="1" lang="ko-KR" altLang="en-US" smtClean="0"/>
              <a:t>2020. 1. 4.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175F76-BD2B-2649-A1C4-A2BE76128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7BE596-B053-7047-A69E-E30778AC5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CFCCF-A009-3643-9B29-FB77D009BD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1154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0A978D-5AA3-964C-884E-5E5AE21B2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B34F0E-95C1-604D-97E3-CDDD803440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BB2B99-67BC-D548-985E-9A8A35E0B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1D135C-B155-7A43-94F0-0940D4E67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F99B6-6A5B-204B-8405-1916FAA52BB2}" type="datetimeFigureOut">
              <a:rPr kumimoji="1" lang="ko-KR" altLang="en-US" smtClean="0"/>
              <a:t>2020. 1. 4.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AA5BE0-112C-4F4C-8420-E2DAE6C45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941BED-49FE-184F-BFC3-320CD980E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CFCCF-A009-3643-9B29-FB77D009BD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2674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A4ACD-FBEA-D74B-9B42-941E5421C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BA19AB-7280-3D4F-9C17-F951836BF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4CFDDC-3994-554D-BB35-989DA95B4E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97E0FD0-4145-E54B-A4D6-FE79B89D0E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E7FCA4-0B45-624F-A306-E623A37F5B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192CE36-BD02-6842-AE12-07D2C709A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F99B6-6A5B-204B-8405-1916FAA52BB2}" type="datetimeFigureOut">
              <a:rPr kumimoji="1" lang="ko-KR" altLang="en-US" smtClean="0"/>
              <a:t>2020. 1. 4.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A25348B-F228-694D-9E56-6B0CAC9C7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6EDECCD-E9DA-DB40-BDB0-63CA6D824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CFCCF-A009-3643-9B29-FB77D009BD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60685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D8C208-FC01-B34A-B49D-A215407C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FF1DAA3-EA83-B64B-B89A-8D5743BC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F99B6-6A5B-204B-8405-1916FAA52BB2}" type="datetimeFigureOut">
              <a:rPr kumimoji="1" lang="ko-KR" altLang="en-US" smtClean="0"/>
              <a:t>2020. 1. 4.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AF5B657-7EF3-B045-B616-92571354D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8BBD56-4BC7-D648-A44D-B00DF478F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CFCCF-A009-3643-9B29-FB77D009BD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8879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5DF55D1-91EB-DC48-8BB7-9EBE0A1D6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F99B6-6A5B-204B-8405-1916FAA52BB2}" type="datetimeFigureOut">
              <a:rPr kumimoji="1" lang="ko-KR" altLang="en-US" smtClean="0"/>
              <a:t>2020. 1. 4.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72341B3-7863-5349-8009-E611575C7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557F72-4A3A-7C43-8A5D-C31D28FD9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CFCCF-A009-3643-9B29-FB77D009BD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8858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90C770-EC2E-E641-A9B8-8CC446168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2EAC26-662E-1941-A19D-ED23ABFF2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2D4367-EBD8-E240-93CC-56D093C4B5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331985-15C2-C842-9741-11B6C1901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F99B6-6A5B-204B-8405-1916FAA52BB2}" type="datetimeFigureOut">
              <a:rPr kumimoji="1" lang="ko-KR" altLang="en-US" smtClean="0"/>
              <a:t>2020. 1. 4.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F8E223-3369-F14F-A66D-C0271CF32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5E599E-8943-E243-858A-6C982D527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CFCCF-A009-3643-9B29-FB77D009BD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628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A6B684-752D-E04F-AA32-5F4EF2CC1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727781C-6715-B249-8611-B25AE767AC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4FB0C3-6063-B744-85F2-25D34E8DE5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54E3B5-7EE0-334E-87EB-B8CF73D72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F99B6-6A5B-204B-8405-1916FAA52BB2}" type="datetimeFigureOut">
              <a:rPr kumimoji="1" lang="ko-KR" altLang="en-US" smtClean="0"/>
              <a:t>2020. 1. 4.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19EB8B-92C8-414E-9595-416F44655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ACB17A-BD32-3C46-BE4A-C973A4ED6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CFCCF-A009-3643-9B29-FB77D009BD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57657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F1321BE-BEA8-1940-B0CD-0B5972E8B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164A1F-4C81-4648-9622-0853C7F818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6AC5ED-8181-7640-8B93-040D28D658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F99B6-6A5B-204B-8405-1916FAA52BB2}" type="datetimeFigureOut">
              <a:rPr kumimoji="1" lang="ko-KR" altLang="en-US" smtClean="0"/>
              <a:t>2020. 1. 4.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15742B-FD23-A744-A101-F7CF8D1C44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3B59C2-CE62-064D-B83A-C58E88214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4CFCCF-A009-3643-9B29-FB77D009BD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2657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lab.com/parkhyunsang/airport-weather-discord-bot.git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amo.kma.go.kr/new/html/news/api.jsp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mailto:parkhyunsang@kakao.com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s1retfAdbDg&amp;t=239s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13EAE-C04E-6547-BC28-E4B9302BE7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4385" y="1773239"/>
            <a:ext cx="9503229" cy="1655761"/>
          </a:xfrm>
        </p:spPr>
        <p:txBody>
          <a:bodyPr anchor="ctr">
            <a:normAutofit/>
          </a:bodyPr>
          <a:lstStyle/>
          <a:p>
            <a:r>
              <a:rPr kumimoji="1"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40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항공 </a:t>
            </a:r>
            <a:r>
              <a:rPr lang="ko-KR" altLang="en-US" sz="4000" b="1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덕후</a:t>
            </a:r>
            <a:r>
              <a:rPr lang="en-US" altLang="ko-KR" sz="40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sz="4000" b="1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항덕</a:t>
            </a:r>
            <a:r>
              <a:rPr lang="en-US" altLang="ko-KR" sz="40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) </a:t>
            </a:r>
            <a:r>
              <a:rPr lang="ko-KR" altLang="en-US" sz="40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개발자가 </a:t>
            </a:r>
            <a:r>
              <a:rPr lang="en" altLang="ko-KR" sz="4000" b="1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node.js</a:t>
            </a:r>
            <a:r>
              <a:rPr lang="ko-KR" altLang="en-US" sz="40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을 가지고 공항 날씨 봇 만들기</a:t>
            </a:r>
            <a:endParaRPr kumimoji="1" lang="ko-KR" altLang="en-US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CEFB4B2-05F1-C149-B976-BD83842983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Anti-root Team Wargame </a:t>
            </a:r>
            <a:r>
              <a:rPr lang="ko-KR" altLang="en-US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파트장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ko-KR" altLang="en-US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박현상</a:t>
            </a:r>
            <a:endParaRPr lang="ko-KR" altLang="en-US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3043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F59412-80E2-ED43-9694-0EFCD944EF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0368" y="2838450"/>
            <a:ext cx="6291263" cy="1181100"/>
          </a:xfrm>
        </p:spPr>
        <p:txBody>
          <a:bodyPr anchor="ctr"/>
          <a:lstStyle/>
          <a:p>
            <a:r>
              <a:rPr kumimoji="1" lang="en-US" altLang="ko-KR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Discord Bot </a:t>
            </a:r>
            <a:r>
              <a:rPr kumimoji="1"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등록</a:t>
            </a:r>
          </a:p>
        </p:txBody>
      </p:sp>
    </p:spTree>
    <p:extLst>
      <p:ext uri="{BB962C8B-B14F-4D97-AF65-F5344CB8AC3E}">
        <p14:creationId xmlns:p14="http://schemas.microsoft.com/office/powerpoint/2010/main" val="2730034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BC98C3-92F7-5A49-83C5-65139C881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567"/>
            <a:ext cx="10515600" cy="827601"/>
          </a:xfrm>
        </p:spPr>
        <p:txBody>
          <a:bodyPr/>
          <a:lstStyle/>
          <a:p>
            <a:pPr algn="ctr"/>
            <a:r>
              <a:rPr kumimoji="1" lang="en-US" altLang="ko-KR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Discord</a:t>
            </a:r>
            <a:r>
              <a:rPr kumimoji="1"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 봇 등록</a:t>
            </a:r>
          </a:p>
        </p:txBody>
      </p:sp>
      <p:pic>
        <p:nvPicPr>
          <p:cNvPr id="4" name="그림 3" descr="스크린샷, 모니터, 화면, 검은색이(가) 표시된 사진&#10;&#10;자동 생성된 설명">
            <a:extLst>
              <a:ext uri="{FF2B5EF4-FFF2-40B4-BE49-F238E27FC236}">
                <a16:creationId xmlns:a16="http://schemas.microsoft.com/office/drawing/2014/main" id="{A9AA4557-4174-0A4B-AC94-8D8A0A27F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043" y="946883"/>
            <a:ext cx="8178865" cy="49642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59EA7B-5A5F-CF40-8D3D-D8099F813757}"/>
              </a:ext>
            </a:extLst>
          </p:cNvPr>
          <p:cNvSpPr txBox="1"/>
          <p:nvPr/>
        </p:nvSpPr>
        <p:spPr>
          <a:xfrm>
            <a:off x="2708434" y="5911117"/>
            <a:ext cx="6996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Discordapp.com</a:t>
            </a:r>
            <a:r>
              <a:rPr kumimoji="1" lang="ko-KR" altLang="en-US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접속 </a:t>
            </a:r>
            <a:r>
              <a:rPr kumimoji="1" lang="en-US" altLang="ko-KR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=&gt;</a:t>
            </a:r>
            <a:r>
              <a:rPr kumimoji="1" lang="ko-KR" altLang="en-US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개발자 목록 </a:t>
            </a:r>
            <a:r>
              <a:rPr kumimoji="1" lang="en-US" altLang="ko-KR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=&gt;</a:t>
            </a:r>
            <a:r>
              <a:rPr kumimoji="1" lang="ko-KR" altLang="en-US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개발자 포털</a:t>
            </a:r>
          </a:p>
        </p:txBody>
      </p:sp>
    </p:spTree>
    <p:extLst>
      <p:ext uri="{BB962C8B-B14F-4D97-AF65-F5344CB8AC3E}">
        <p14:creationId xmlns:p14="http://schemas.microsoft.com/office/powerpoint/2010/main" val="2759998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BE858-BCC2-D340-88E5-5185C6233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6" y="260375"/>
            <a:ext cx="10515600" cy="835670"/>
          </a:xfrm>
        </p:spPr>
        <p:txBody>
          <a:bodyPr/>
          <a:lstStyle/>
          <a:p>
            <a:pPr algn="ctr"/>
            <a:r>
              <a:rPr kumimoji="1" lang="en-US" altLang="ko-KR" dirty="0"/>
              <a:t>Discord Bot </a:t>
            </a:r>
            <a:r>
              <a:rPr kumimoji="1" lang="ko-KR" altLang="en-US" dirty="0"/>
              <a:t>개발자 포털 로그인</a:t>
            </a:r>
          </a:p>
        </p:txBody>
      </p:sp>
      <p:pic>
        <p:nvPicPr>
          <p:cNvPr id="4" name="그림 3" descr="모니터, 화면, 전자기기, 실내이(가) 표시된 사진&#10;&#10;자동 생성된 설명">
            <a:extLst>
              <a:ext uri="{FF2B5EF4-FFF2-40B4-BE49-F238E27FC236}">
                <a16:creationId xmlns:a16="http://schemas.microsoft.com/office/drawing/2014/main" id="{32E382D2-83FF-6B40-9690-5141B594E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523" y="915296"/>
            <a:ext cx="8285901" cy="502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BE85D1-2D35-A647-A9C6-4179DAD210AE}"/>
              </a:ext>
            </a:extLst>
          </p:cNvPr>
          <p:cNvSpPr txBox="1"/>
          <p:nvPr/>
        </p:nvSpPr>
        <p:spPr>
          <a:xfrm>
            <a:off x="2554001" y="5942704"/>
            <a:ext cx="70839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디스코드에서 사용하시고 있는 계정으로 로그인</a:t>
            </a:r>
          </a:p>
        </p:txBody>
      </p:sp>
    </p:spTree>
    <p:extLst>
      <p:ext uri="{BB962C8B-B14F-4D97-AF65-F5344CB8AC3E}">
        <p14:creationId xmlns:p14="http://schemas.microsoft.com/office/powerpoint/2010/main" val="309170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E01E14-6A12-0E4F-8A4F-5449CC31D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5397"/>
            <a:ext cx="10515600" cy="884715"/>
          </a:xfrm>
        </p:spPr>
        <p:txBody>
          <a:bodyPr/>
          <a:lstStyle/>
          <a:p>
            <a:pPr algn="ctr"/>
            <a:r>
              <a:rPr kumimoji="1" lang="en-US" altLang="ko-KR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Discord</a:t>
            </a:r>
            <a:r>
              <a:rPr kumimoji="1"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Bot </a:t>
            </a:r>
            <a:r>
              <a:rPr kumimoji="1"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만들기</a:t>
            </a:r>
          </a:p>
        </p:txBody>
      </p:sp>
      <p:pic>
        <p:nvPicPr>
          <p:cNvPr id="4" name="그림 3" descr="음식, 꽃, 그리기이(가) 표시된 사진&#10;&#10;자동 생성된 설명">
            <a:extLst>
              <a:ext uri="{FF2B5EF4-FFF2-40B4-BE49-F238E27FC236}">
                <a16:creationId xmlns:a16="http://schemas.microsoft.com/office/drawing/2014/main" id="{74FC99E3-CAD5-8649-9B15-3781DF23E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440" y="1136904"/>
            <a:ext cx="8961120" cy="1704370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B17EE268-A196-C543-97AF-BD106A9BF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" y="2838066"/>
            <a:ext cx="4532122" cy="3867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C0A7D3-9A38-CA49-BD69-3EA578F9B315}"/>
              </a:ext>
            </a:extLst>
          </p:cNvPr>
          <p:cNvSpPr txBox="1"/>
          <p:nvPr/>
        </p:nvSpPr>
        <p:spPr>
          <a:xfrm>
            <a:off x="7149669" y="3275016"/>
            <a:ext cx="32691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New Application </a:t>
            </a:r>
            <a:r>
              <a:rPr kumimoji="1" lang="ko-KR" altLang="en-US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클릭</a:t>
            </a:r>
            <a:endParaRPr kumimoji="1" lang="en-US" altLang="ko-KR" sz="24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algn="ctr"/>
            <a:endParaRPr kumimoji="1" lang="en-US" altLang="ko-KR" sz="24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algn="ctr"/>
            <a:r>
              <a:rPr kumimoji="1" lang="en-US" altLang="ko-KR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Discord</a:t>
            </a:r>
            <a:r>
              <a:rPr kumimoji="1" lang="ko-KR" altLang="en-US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kumimoji="1" lang="en-US" altLang="ko-KR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Bot Name</a:t>
            </a:r>
            <a:r>
              <a:rPr kumimoji="1" lang="ko-KR" altLang="en-US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입력</a:t>
            </a:r>
          </a:p>
        </p:txBody>
      </p:sp>
    </p:spTree>
    <p:extLst>
      <p:ext uri="{BB962C8B-B14F-4D97-AF65-F5344CB8AC3E}">
        <p14:creationId xmlns:p14="http://schemas.microsoft.com/office/powerpoint/2010/main" val="2711600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004CB1-EF16-6F44-AFA8-D7B91D34B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55397"/>
            <a:ext cx="10515600" cy="902843"/>
          </a:xfrm>
        </p:spPr>
        <p:txBody>
          <a:bodyPr/>
          <a:lstStyle/>
          <a:p>
            <a:pPr algn="ctr"/>
            <a:r>
              <a:rPr kumimoji="1" lang="en-US" altLang="ko-KR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Discord</a:t>
            </a:r>
            <a:r>
              <a:rPr kumimoji="1"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Bot </a:t>
            </a:r>
            <a:r>
              <a:rPr kumimoji="1"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정보 보기</a:t>
            </a:r>
          </a:p>
        </p:txBody>
      </p:sp>
      <p:pic>
        <p:nvPicPr>
          <p:cNvPr id="4" name="그림 3" descr="스크린샷, 전화, 휴대폰, 검은색이(가) 표시된 사진&#10;&#10;자동 생성된 설명">
            <a:extLst>
              <a:ext uri="{FF2B5EF4-FFF2-40B4-BE49-F238E27FC236}">
                <a16:creationId xmlns:a16="http://schemas.microsoft.com/office/drawing/2014/main" id="{53E826D1-F436-374C-9B9D-81F397C4B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429" y="1158240"/>
            <a:ext cx="7117135" cy="4095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4FFE14-0F17-514C-BDB1-6BBF5689EE6A}"/>
              </a:ext>
            </a:extLst>
          </p:cNvPr>
          <p:cNvSpPr txBox="1"/>
          <p:nvPr/>
        </p:nvSpPr>
        <p:spPr>
          <a:xfrm>
            <a:off x="1661129" y="5699760"/>
            <a:ext cx="88697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처음으로 봇 관리 페이지에 접속하면 봇 각종 정보를 보실 수 있습니다</a:t>
            </a:r>
            <a:r>
              <a:rPr kumimoji="1" lang="en-US" altLang="ko-KR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.</a:t>
            </a:r>
          </a:p>
          <a:p>
            <a:pPr algn="ctr"/>
            <a:r>
              <a:rPr kumimoji="1" lang="en-US" altLang="ko-KR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CLIENT ID</a:t>
            </a:r>
            <a:r>
              <a:rPr kumimoji="1" lang="ko-KR" altLang="en-US" sz="24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를</a:t>
            </a:r>
            <a:r>
              <a:rPr kumimoji="1" lang="ko-KR" altLang="en-US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보실 수도 있습니다</a:t>
            </a:r>
            <a:r>
              <a:rPr kumimoji="1" lang="en-US" altLang="ko-KR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.</a:t>
            </a:r>
            <a:endParaRPr kumimoji="1" lang="ko-KR" altLang="en-US" sz="24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1728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955B63-2633-A94F-8BC9-CD978667C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8821"/>
            <a:ext cx="10515600" cy="890651"/>
          </a:xfrm>
        </p:spPr>
        <p:txBody>
          <a:bodyPr/>
          <a:lstStyle/>
          <a:p>
            <a:pPr algn="ctr"/>
            <a:r>
              <a:rPr kumimoji="1" lang="en-US" altLang="ko-KR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Discord</a:t>
            </a:r>
            <a:r>
              <a:rPr kumimoji="1"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Bot</a:t>
            </a:r>
            <a:r>
              <a:rPr kumimoji="1"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 분류</a:t>
            </a:r>
          </a:p>
        </p:txBody>
      </p:sp>
      <p:pic>
        <p:nvPicPr>
          <p:cNvPr id="4" name="그림 3" descr="스크린샷, 화면, 검은색, 모니터이(가) 표시된 사진&#10;&#10;자동 생성된 설명">
            <a:extLst>
              <a:ext uri="{FF2B5EF4-FFF2-40B4-BE49-F238E27FC236}">
                <a16:creationId xmlns:a16="http://schemas.microsoft.com/office/drawing/2014/main" id="{04646145-887C-8545-8D0F-C1AE2B798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760" y="1490890"/>
            <a:ext cx="8412480" cy="3876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98B022-06A0-1C47-B4C0-7EF7C09E3E75}"/>
              </a:ext>
            </a:extLst>
          </p:cNvPr>
          <p:cNvSpPr txBox="1"/>
          <p:nvPr/>
        </p:nvSpPr>
        <p:spPr>
          <a:xfrm>
            <a:off x="2057074" y="5748527"/>
            <a:ext cx="8077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자신이 필요한 분류에 맞게 클릭하신 다음에 저장하시면 됩니다</a:t>
            </a:r>
            <a:r>
              <a:rPr kumimoji="1" lang="en-US" altLang="ko-KR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.</a:t>
            </a:r>
            <a:endParaRPr kumimoji="1" lang="ko-KR" altLang="en-US" sz="24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0223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5D990-F7CF-BA45-A418-8A5178BDE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239"/>
            <a:ext cx="10515600" cy="830997"/>
          </a:xfrm>
        </p:spPr>
        <p:txBody>
          <a:bodyPr/>
          <a:lstStyle/>
          <a:p>
            <a:pPr algn="ctr"/>
            <a:r>
              <a:rPr kumimoji="1" lang="en-US" altLang="ko-KR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Discord</a:t>
            </a:r>
            <a:r>
              <a:rPr kumimoji="1"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Bot </a:t>
            </a:r>
            <a:r>
              <a:rPr kumimoji="1"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서버 내 권한 설정</a:t>
            </a:r>
          </a:p>
        </p:txBody>
      </p:sp>
      <p:pic>
        <p:nvPicPr>
          <p:cNvPr id="4" name="그림 3" descr="텍스트, 스크린샷, 전화이(가) 표시된 사진&#10;&#10;자동 생성된 설명">
            <a:extLst>
              <a:ext uri="{FF2B5EF4-FFF2-40B4-BE49-F238E27FC236}">
                <a16:creationId xmlns:a16="http://schemas.microsoft.com/office/drawing/2014/main" id="{E6B8DF1E-B647-E046-9869-3BB884206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481" y="1285559"/>
            <a:ext cx="6397038" cy="42868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155FEA-84A1-C24B-8B45-CB705E26E607}"/>
              </a:ext>
            </a:extLst>
          </p:cNvPr>
          <p:cNvSpPr txBox="1"/>
          <p:nvPr/>
        </p:nvSpPr>
        <p:spPr>
          <a:xfrm>
            <a:off x="712154" y="5820117"/>
            <a:ext cx="107676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Administator</a:t>
            </a:r>
            <a:r>
              <a:rPr kumimoji="1" lang="en-US" altLang="ko-KR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: </a:t>
            </a:r>
            <a:r>
              <a:rPr kumimoji="1" lang="ko-KR" altLang="en-US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서버 관리자 </a:t>
            </a:r>
            <a:endParaRPr kumimoji="1" lang="en-US" altLang="ko-KR" sz="24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algn="ctr"/>
            <a:r>
              <a:rPr kumimoji="1" lang="ko-KR" altLang="en-US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각종 서버 권한 설정을 볼 수 있습니다</a:t>
            </a:r>
            <a:r>
              <a:rPr kumimoji="1" lang="en-US" altLang="ko-KR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,</a:t>
            </a:r>
            <a:r>
              <a:rPr kumimoji="1" lang="ko-KR" altLang="en-US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보신 다음에 필요한 권한을 선택하시면 됩니다</a:t>
            </a:r>
            <a:r>
              <a:rPr kumimoji="1" lang="en-US" altLang="ko-KR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.</a:t>
            </a:r>
            <a:endParaRPr kumimoji="1" lang="ko-KR" altLang="en-US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670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C3F116-EFCC-634D-B7CF-A7B189470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5397"/>
            <a:ext cx="10515600" cy="902843"/>
          </a:xfrm>
        </p:spPr>
        <p:txBody>
          <a:bodyPr/>
          <a:lstStyle/>
          <a:p>
            <a:pPr algn="ctr"/>
            <a:r>
              <a:rPr kumimoji="1" lang="en-US" altLang="ko-KR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Discord Bot </a:t>
            </a:r>
            <a:r>
              <a:rPr kumimoji="1"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서버 추가하기</a:t>
            </a:r>
          </a:p>
        </p:txBody>
      </p:sp>
      <p:pic>
        <p:nvPicPr>
          <p:cNvPr id="4" name="그림 3" descr="스크린샷, 화면, 검은색, 모니터이(가) 표시된 사진&#10;&#10;자동 생성된 설명">
            <a:extLst>
              <a:ext uri="{FF2B5EF4-FFF2-40B4-BE49-F238E27FC236}">
                <a16:creationId xmlns:a16="http://schemas.microsoft.com/office/drawing/2014/main" id="{3ED5CE7A-0387-E441-B52B-C77BF1E4D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648" y="1230900"/>
            <a:ext cx="10204704" cy="4396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D19634-5C50-FD47-B72F-9017D3662979}"/>
              </a:ext>
            </a:extLst>
          </p:cNvPr>
          <p:cNvSpPr txBox="1"/>
          <p:nvPr/>
        </p:nvSpPr>
        <p:spPr>
          <a:xfrm>
            <a:off x="1764525" y="5699759"/>
            <a:ext cx="86629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SCOPES</a:t>
            </a:r>
            <a:r>
              <a:rPr kumimoji="1" lang="ko-KR" altLang="en-US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에 보시면 아래 링크가 있습니다</a:t>
            </a:r>
            <a:r>
              <a:rPr kumimoji="1" lang="en-US" altLang="ko-KR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.</a:t>
            </a:r>
          </a:p>
          <a:p>
            <a:pPr algn="ctr"/>
            <a:r>
              <a:rPr kumimoji="1" lang="ko-KR" altLang="en-US" sz="20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디스코드</a:t>
            </a:r>
            <a:r>
              <a:rPr kumimoji="1" lang="ko-KR" altLang="en-US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서버 내 봇 권한 설정이 끝나시면 아래 링크를 복사해서 열어보면 됩니다</a:t>
            </a:r>
            <a:r>
              <a:rPr kumimoji="1" lang="en-US" altLang="ko-KR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.</a:t>
            </a:r>
          </a:p>
          <a:p>
            <a:pPr algn="ctr"/>
            <a:r>
              <a:rPr kumimoji="1" lang="ko-KR" altLang="en-US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링크가 안 열리면 다른 브라우저에서 열어보시면 됩니다</a:t>
            </a:r>
            <a:r>
              <a:rPr kumimoji="1" lang="en-US" altLang="ko-KR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.</a:t>
            </a:r>
            <a:endParaRPr kumimoji="1" lang="ko-KR" altLang="en-US" sz="20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2585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88FE01-3597-1C4A-B64E-CC40AD5AD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255397"/>
            <a:ext cx="10515600" cy="902843"/>
          </a:xfrm>
        </p:spPr>
        <p:txBody>
          <a:bodyPr/>
          <a:lstStyle/>
          <a:p>
            <a:pPr algn="ctr"/>
            <a:r>
              <a:rPr kumimoji="1"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서버 추가 하기</a:t>
            </a:r>
          </a:p>
        </p:txBody>
      </p:sp>
      <p:pic>
        <p:nvPicPr>
          <p:cNvPr id="4" name="그림 3" descr="스크린샷, 모니터, 컴퓨터이(가) 표시된 사진&#10;&#10;자동 생성된 설명">
            <a:extLst>
              <a:ext uri="{FF2B5EF4-FFF2-40B4-BE49-F238E27FC236}">
                <a16:creationId xmlns:a16="http://schemas.microsoft.com/office/drawing/2014/main" id="{E9921105-DB44-4748-AEB0-221676D91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0" y="1286573"/>
            <a:ext cx="5305904" cy="53160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2F96CF-977A-6344-83D8-1E74750F8631}"/>
              </a:ext>
            </a:extLst>
          </p:cNvPr>
          <p:cNvSpPr txBox="1"/>
          <p:nvPr/>
        </p:nvSpPr>
        <p:spPr>
          <a:xfrm>
            <a:off x="5815584" y="2274838"/>
            <a:ext cx="626806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방금전</a:t>
            </a:r>
            <a:r>
              <a:rPr kumimoji="1" lang="ko-KR" altLang="en-US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링크 복사하신 다음에 들어가시면 됩니다</a:t>
            </a:r>
            <a:r>
              <a:rPr kumimoji="1" lang="en-US" altLang="ko-KR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.</a:t>
            </a:r>
          </a:p>
          <a:p>
            <a:pPr algn="ctr"/>
            <a:endParaRPr kumimoji="1" lang="en-US" altLang="ko-KR" sz="24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algn="ctr"/>
            <a:r>
              <a:rPr kumimoji="1" lang="ko-KR" altLang="en-US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서버를 선택하신 탭에 서버 선택하시면 됩니다</a:t>
            </a:r>
            <a:r>
              <a:rPr kumimoji="1" lang="en-US" altLang="ko-KR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.</a:t>
            </a:r>
          </a:p>
          <a:p>
            <a:pPr algn="ctr"/>
            <a:endParaRPr kumimoji="1" lang="en-US" altLang="ko-KR" sz="24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algn="ctr"/>
            <a:r>
              <a:rPr kumimoji="1" lang="en-US" altLang="ko-KR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“</a:t>
            </a:r>
            <a:r>
              <a:rPr kumimoji="1" lang="ko-KR" altLang="en-US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관리자</a:t>
            </a:r>
            <a:r>
              <a:rPr kumimoji="1" lang="en-US" altLang="ko-KR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”</a:t>
            </a:r>
            <a:r>
              <a:rPr kumimoji="1" lang="ko-KR" altLang="en-US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권한은 </a:t>
            </a:r>
            <a:r>
              <a:rPr kumimoji="1" lang="ko-KR" altLang="en-US" sz="24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방금전에</a:t>
            </a:r>
            <a:r>
              <a:rPr kumimoji="1" lang="ko-KR" altLang="en-US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디스코드</a:t>
            </a:r>
            <a:r>
              <a:rPr kumimoji="1" lang="ko-KR" altLang="en-US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봇 관리에서 </a:t>
            </a:r>
            <a:endParaRPr kumimoji="1" lang="en-US" altLang="ko-KR" sz="24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algn="ctr"/>
            <a:r>
              <a:rPr kumimoji="1" lang="ko-KR" altLang="en-US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사용하는 권한을 선택하는 클릭하시면 됩니다</a:t>
            </a:r>
            <a:r>
              <a:rPr kumimoji="1" lang="en-US" altLang="ko-KR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6537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FB3F62-F3A6-5246-A2C9-AD7101E8ED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58049"/>
            <a:ext cx="9144000" cy="1141901"/>
          </a:xfrm>
        </p:spPr>
        <p:txBody>
          <a:bodyPr anchor="ctr"/>
          <a:lstStyle/>
          <a:p>
            <a:r>
              <a:rPr kumimoji="1" lang="en-US" altLang="ko-KR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Discord Bot</a:t>
            </a:r>
            <a:r>
              <a:rPr kumimoji="1"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 개발</a:t>
            </a:r>
          </a:p>
        </p:txBody>
      </p:sp>
    </p:spTree>
    <p:extLst>
      <p:ext uri="{BB962C8B-B14F-4D97-AF65-F5344CB8AC3E}">
        <p14:creationId xmlns:p14="http://schemas.microsoft.com/office/powerpoint/2010/main" val="1640096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DABA6A-2888-A840-8A01-AF073A8B7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7783"/>
            <a:ext cx="10515600" cy="1020763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ko-KR" altLang="en-US" sz="7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목차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F60DE2-9287-254F-A006-7545005AD51C}"/>
              </a:ext>
            </a:extLst>
          </p:cNvPr>
          <p:cNvSpPr/>
          <p:nvPr/>
        </p:nvSpPr>
        <p:spPr>
          <a:xfrm>
            <a:off x="0" y="1027906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effectLst/>
                <a:latin typeface="NanumSquare Light" panose="020B0600000101010101" pitchFamily="34" charset="-127"/>
                <a:ea typeface="NanumSquare Light" panose="020B0600000101010101" pitchFamily="34" charset="-127"/>
              </a:rPr>
              <a:t>발표자 소개</a:t>
            </a:r>
            <a:endParaRPr lang="en-US" altLang="ko-KR" sz="2400" dirty="0">
              <a:solidFill>
                <a:srgbClr val="000000"/>
              </a:solidFill>
              <a:effectLst/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간단한 비행 영상 보기 </a:t>
            </a:r>
            <a:r>
              <a:rPr lang="en-US" altLang="ko-KR" sz="2400" dirty="0">
                <a:solidFill>
                  <a:srgbClr val="000000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!</a:t>
            </a:r>
            <a:endParaRPr lang="ko-KR" altLang="en-US" sz="2400" dirty="0">
              <a:solidFill>
                <a:srgbClr val="000000"/>
              </a:solidFill>
              <a:effectLst/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ko-KR" sz="2400" dirty="0">
                <a:solidFill>
                  <a:srgbClr val="000000"/>
                </a:solidFill>
                <a:effectLst/>
                <a:latin typeface="NanumSquare Light" panose="020B0600000101010101" pitchFamily="34" charset="-127"/>
                <a:ea typeface="NanumSquare Light" panose="020B0600000101010101" pitchFamily="34" charset="-127"/>
              </a:rPr>
              <a:t>Node.js</a:t>
            </a:r>
            <a:r>
              <a:rPr lang="ko-KR" altLang="en-US" sz="2400" dirty="0">
                <a:solidFill>
                  <a:srgbClr val="000000"/>
                </a:solidFill>
                <a:effectLst/>
                <a:latin typeface="NanumSquare Light" panose="020B0600000101010101" pitchFamily="34" charset="-127"/>
                <a:ea typeface="NanumSquare Light" panose="020B0600000101010101" pitchFamily="34" charset="-127"/>
              </a:rPr>
              <a:t>란</a:t>
            </a:r>
            <a:r>
              <a:rPr lang="en-US" altLang="ko-KR" sz="2400" dirty="0">
                <a:solidFill>
                  <a:srgbClr val="000000"/>
                </a:solidFill>
                <a:effectLst/>
                <a:latin typeface="NanumSquare Light" panose="020B0600000101010101" pitchFamily="34" charset="-127"/>
                <a:ea typeface="NanumSquare Light" panose="020B0600000101010101" pitchFamily="34" charset="-127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R" sz="2400" dirty="0">
                <a:solidFill>
                  <a:srgbClr val="000000"/>
                </a:solidFill>
                <a:effectLst/>
                <a:latin typeface="NanumSquare Light" panose="020B0600000101010101" pitchFamily="34" charset="-127"/>
                <a:ea typeface="NanumSquare Light" panose="020B0600000101010101" pitchFamily="34" charset="-127"/>
              </a:rPr>
              <a:t>Node.js</a:t>
            </a:r>
            <a:r>
              <a:rPr lang="ko-KR" altLang="en-US" sz="2400" dirty="0">
                <a:solidFill>
                  <a:srgbClr val="000000"/>
                </a:solidFill>
                <a:effectLst/>
                <a:latin typeface="NanumSquare Light" panose="020B0600000101010101" pitchFamily="34" charset="-127"/>
                <a:ea typeface="NanumSquare Light" panose="020B0600000101010101" pitchFamily="34" charset="-127"/>
              </a:rPr>
              <a:t>의 좋은 점은</a:t>
            </a:r>
            <a:r>
              <a:rPr lang="en-US" altLang="ko-KR" sz="2400" dirty="0">
                <a:solidFill>
                  <a:srgbClr val="000000"/>
                </a:solidFill>
                <a:effectLst/>
                <a:latin typeface="NanumSquare Light" panose="020B0600000101010101" pitchFamily="34" charset="-127"/>
                <a:ea typeface="NanumSquare Light" panose="020B0600000101010101" pitchFamily="34" charset="-127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R" sz="2400" dirty="0">
                <a:solidFill>
                  <a:srgbClr val="000000"/>
                </a:solidFill>
                <a:effectLst/>
                <a:latin typeface="NanumSquare Light" panose="020B0600000101010101" pitchFamily="34" charset="-127"/>
                <a:ea typeface="NanumSquare Light" panose="020B0600000101010101" pitchFamily="34" charset="-127"/>
              </a:rPr>
              <a:t>Node.js</a:t>
            </a:r>
            <a:r>
              <a:rPr lang="ko-KR" altLang="en-US" sz="2400" dirty="0">
                <a:solidFill>
                  <a:srgbClr val="000000"/>
                </a:solidFill>
                <a:effectLst/>
                <a:latin typeface="NanumSquare Light" panose="020B0600000101010101" pitchFamily="34" charset="-127"/>
                <a:ea typeface="NanumSquare Light" panose="020B0600000101010101" pitchFamily="34" charset="-127"/>
              </a:rPr>
              <a:t>는 어디에 사용될까</a:t>
            </a:r>
            <a:r>
              <a:rPr lang="en-US" altLang="ko-KR" sz="2400" dirty="0">
                <a:solidFill>
                  <a:srgbClr val="000000"/>
                </a:solidFill>
                <a:effectLst/>
                <a:latin typeface="NanumSquare Light" panose="020B0600000101010101" pitchFamily="34" charset="-127"/>
                <a:ea typeface="NanumSquare Light" panose="020B0600000101010101" pitchFamily="34" charset="-127"/>
              </a:rPr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ko-KR" sz="2400" dirty="0" err="1">
                <a:solidFill>
                  <a:srgbClr val="000000"/>
                </a:solidFill>
                <a:effectLst/>
                <a:latin typeface="NanumSquare Light" panose="020B0600000101010101" pitchFamily="34" charset="-127"/>
                <a:ea typeface="NanumSquare Light" panose="020B0600000101010101" pitchFamily="34" charset="-127"/>
              </a:rPr>
              <a:t>Discord.js</a:t>
            </a:r>
            <a:r>
              <a:rPr lang="ko-KR" altLang="en-US" sz="2400" dirty="0" err="1">
                <a:solidFill>
                  <a:srgbClr val="000000"/>
                </a:solidFill>
                <a:effectLst/>
                <a:latin typeface="NanumSquare Light" panose="020B0600000101010101" pitchFamily="34" charset="-127"/>
                <a:ea typeface="NanumSquare Light" panose="020B0600000101010101" pitchFamily="34" charset="-127"/>
              </a:rPr>
              <a:t>를</a:t>
            </a:r>
            <a:r>
              <a:rPr lang="ko-KR" altLang="en-US" sz="2400" dirty="0">
                <a:solidFill>
                  <a:srgbClr val="000000"/>
                </a:solidFill>
                <a:effectLst/>
                <a:latin typeface="NanumSquare Light" panose="020B0600000101010101" pitchFamily="34" charset="-127"/>
                <a:ea typeface="NanumSquare Light" panose="020B0600000101010101" pitchFamily="34" charset="-127"/>
              </a:rPr>
              <a:t> 통해서 봇 개발하기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R" sz="2400" dirty="0">
                <a:solidFill>
                  <a:srgbClr val="000000"/>
                </a:solidFill>
                <a:effectLst/>
                <a:latin typeface="NanumSquare Light" panose="020B0600000101010101" pitchFamily="34" charset="-127"/>
                <a:ea typeface="NanumSquare Light" panose="020B0600000101010101" pitchFamily="34" charset="-127"/>
              </a:rPr>
              <a:t>Node.js </a:t>
            </a:r>
            <a:r>
              <a:rPr lang="ko-KR" altLang="en-US" sz="2400" dirty="0">
                <a:solidFill>
                  <a:srgbClr val="000000"/>
                </a:solidFill>
                <a:effectLst/>
                <a:latin typeface="NanumSquare Light" panose="020B0600000101010101" pitchFamily="34" charset="-127"/>
                <a:ea typeface="NanumSquare Light" panose="020B0600000101010101" pitchFamily="34" charset="-127"/>
              </a:rPr>
              <a:t>다운로드</a:t>
            </a:r>
            <a:endParaRPr lang="en-US" altLang="ko-KR" sz="2400" dirty="0">
              <a:solidFill>
                <a:srgbClr val="000000"/>
              </a:solidFill>
              <a:effectLst/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Node.js </a:t>
            </a:r>
            <a:r>
              <a:rPr lang="ko-KR" altLang="en-US" sz="2400" dirty="0">
                <a:solidFill>
                  <a:srgbClr val="000000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설치 확인 하기</a:t>
            </a:r>
            <a:endParaRPr lang="ko-KR" altLang="en-US" sz="2400" dirty="0">
              <a:solidFill>
                <a:srgbClr val="000000"/>
              </a:solidFill>
              <a:effectLst/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rgbClr val="000000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npm</a:t>
            </a:r>
            <a:r>
              <a:rPr lang="ko-KR" altLang="en-US" sz="2400" dirty="0">
                <a:solidFill>
                  <a:srgbClr val="000000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설치 확인 및 버전 확인</a:t>
            </a:r>
            <a:endParaRPr lang="en" altLang="ko-KR" sz="2400" dirty="0">
              <a:solidFill>
                <a:srgbClr val="000000"/>
              </a:solidFill>
              <a:effectLst/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effectLst/>
                <a:latin typeface="NanumSquare Light" panose="020B0600000101010101" pitchFamily="34" charset="-127"/>
                <a:ea typeface="NanumSquare Light" panose="020B0600000101010101" pitchFamily="34" charset="-127"/>
              </a:rPr>
              <a:t>discord</a:t>
            </a:r>
            <a:r>
              <a:rPr lang="en" altLang="ko-KR" sz="2400" dirty="0">
                <a:solidFill>
                  <a:srgbClr val="000000"/>
                </a:solidFill>
                <a:effectLst/>
                <a:latin typeface="NanumSquare Light" panose="020B0600000101010101" pitchFamily="34" charset="-127"/>
                <a:ea typeface="NanumSquare Light" panose="020B0600000101010101" pitchFamily="34" charset="-127"/>
              </a:rPr>
              <a:t>.js </a:t>
            </a:r>
            <a:r>
              <a:rPr lang="ko-KR" altLang="en-US" sz="2400" dirty="0">
                <a:solidFill>
                  <a:srgbClr val="000000"/>
                </a:solidFill>
                <a:effectLst/>
                <a:latin typeface="NanumSquare Light" panose="020B0600000101010101" pitchFamily="34" charset="-127"/>
                <a:ea typeface="NanumSquare Light" panose="020B0600000101010101" pitchFamily="34" charset="-127"/>
              </a:rPr>
              <a:t>모듈 다운로드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R" sz="2400" dirty="0">
                <a:solidFill>
                  <a:srgbClr val="000000"/>
                </a:solidFill>
                <a:effectLst/>
                <a:latin typeface="NanumSquare Light" panose="020B0600000101010101" pitchFamily="34" charset="-127"/>
                <a:ea typeface="NanumSquare Light" panose="020B0600000101010101" pitchFamily="34" charset="-127"/>
              </a:rPr>
              <a:t>Discord </a:t>
            </a:r>
            <a:r>
              <a:rPr lang="en-US" altLang="ko-KR" sz="2400" dirty="0">
                <a:solidFill>
                  <a:srgbClr val="000000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Bot</a:t>
            </a:r>
            <a:r>
              <a:rPr lang="ko-KR" altLang="en-US" sz="2400" dirty="0">
                <a:solidFill>
                  <a:srgbClr val="000000"/>
                </a:solidFill>
                <a:effectLst/>
                <a:latin typeface="NanumSquare Light" panose="020B0600000101010101" pitchFamily="34" charset="-127"/>
                <a:ea typeface="NanumSquare Light" panose="020B0600000101010101" pitchFamily="34" charset="-127"/>
              </a:rPr>
              <a:t> 등록</a:t>
            </a:r>
            <a:endParaRPr lang="en" altLang="ko-KR" sz="2800" dirty="0">
              <a:solidFill>
                <a:srgbClr val="000000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Discord Bot </a:t>
            </a:r>
            <a:r>
              <a:rPr lang="ko-KR" altLang="en-US" sz="2400" dirty="0">
                <a:solidFill>
                  <a:srgbClr val="000000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개발</a:t>
            </a:r>
            <a:endParaRPr lang="en-US" altLang="ko-KR" sz="2400" dirty="0">
              <a:solidFill>
                <a:srgbClr val="000000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간단한 예제를 통한 개발</a:t>
            </a:r>
            <a:endParaRPr lang="en-US" altLang="ko-KR" sz="2400" dirty="0">
              <a:solidFill>
                <a:srgbClr val="000000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기상청 항공 </a:t>
            </a:r>
            <a:r>
              <a:rPr lang="en-US" altLang="ko-KR" sz="2400" dirty="0">
                <a:solidFill>
                  <a:srgbClr val="000000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API</a:t>
            </a:r>
            <a:r>
              <a:rPr lang="ko-KR" altLang="en-US" sz="2400" dirty="0">
                <a:solidFill>
                  <a:srgbClr val="000000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사용하기</a:t>
            </a:r>
            <a:endParaRPr lang="en-US" altLang="ko-KR" sz="2400" dirty="0">
              <a:solidFill>
                <a:srgbClr val="000000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JSON </a:t>
            </a:r>
            <a:r>
              <a:rPr lang="ko-KR" altLang="en-US" sz="2400" dirty="0">
                <a:solidFill>
                  <a:srgbClr val="000000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사용법</a:t>
            </a:r>
            <a:endParaRPr lang="en-US" altLang="ko-KR" sz="2400" dirty="0">
              <a:solidFill>
                <a:srgbClr val="000000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0571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6FD168-1299-E545-9EE2-8DA3334BE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543"/>
          </a:xfrm>
        </p:spPr>
        <p:txBody>
          <a:bodyPr/>
          <a:lstStyle/>
          <a:p>
            <a:pPr algn="ctr"/>
            <a:r>
              <a:rPr kumimoji="1" lang="ko-KR" altLang="en-US" dirty="0"/>
              <a:t>첫번째로 </a:t>
            </a:r>
            <a:r>
              <a:rPr kumimoji="1" lang="ko-KR" altLang="en-US" dirty="0" err="1"/>
              <a:t>입력해야할</a:t>
            </a:r>
            <a:r>
              <a:rPr kumimoji="1" lang="ko-KR" altLang="en-US" dirty="0"/>
              <a:t> 코드는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8E73B2-3CC6-1645-9A25-8B19304F7170}"/>
              </a:ext>
            </a:extLst>
          </p:cNvPr>
          <p:cNvSpPr txBox="1"/>
          <p:nvPr/>
        </p:nvSpPr>
        <p:spPr>
          <a:xfrm>
            <a:off x="3214441" y="1400577"/>
            <a:ext cx="576311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>
              <a:solidFill>
                <a:srgbClr val="C678DD"/>
              </a:solidFill>
              <a:latin typeface="Menlo" panose="020B0609030804020204" pitchFamily="49" charset="0"/>
            </a:endParaRPr>
          </a:p>
          <a:p>
            <a:r>
              <a:rPr lang="en" altLang="ko-KR" dirty="0">
                <a:solidFill>
                  <a:srgbClr val="C678DD"/>
                </a:solidFill>
                <a:latin typeface="Menlo" panose="020B0609030804020204" pitchFamily="49" charset="0"/>
              </a:rPr>
              <a:t>const</a:t>
            </a:r>
            <a:r>
              <a:rPr lang="en" altLang="ko-KR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en" altLang="ko-KR" dirty="0">
                <a:solidFill>
                  <a:srgbClr val="D19A66"/>
                </a:solidFill>
                <a:latin typeface="Menlo" panose="020B0609030804020204" pitchFamily="49" charset="0"/>
              </a:rPr>
              <a:t>Discord</a:t>
            </a:r>
            <a:r>
              <a:rPr lang="en" altLang="ko-KR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en" altLang="ko-KR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" altLang="ko-KR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en" altLang="ko-KR" dirty="0">
                <a:solidFill>
                  <a:srgbClr val="56B6C2"/>
                </a:solidFill>
                <a:latin typeface="Menlo" panose="020B0609030804020204" pitchFamily="49" charset="0"/>
              </a:rPr>
              <a:t>require</a:t>
            </a:r>
            <a:r>
              <a:rPr lang="en" altLang="ko-KR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" altLang="ko-KR" dirty="0">
                <a:solidFill>
                  <a:srgbClr val="98C379"/>
                </a:solidFill>
                <a:latin typeface="Menlo" panose="020B0609030804020204" pitchFamily="49" charset="0"/>
              </a:rPr>
              <a:t>'</a:t>
            </a:r>
            <a:r>
              <a:rPr lang="en" altLang="ko-KR" dirty="0" err="1">
                <a:solidFill>
                  <a:srgbClr val="98C379"/>
                </a:solidFill>
                <a:latin typeface="Menlo" panose="020B0609030804020204" pitchFamily="49" charset="0"/>
              </a:rPr>
              <a:t>discord.js</a:t>
            </a:r>
            <a:r>
              <a:rPr lang="en" altLang="ko-KR" dirty="0">
                <a:solidFill>
                  <a:srgbClr val="98C379"/>
                </a:solidFill>
                <a:latin typeface="Menlo" panose="020B0609030804020204" pitchFamily="49" charset="0"/>
              </a:rPr>
              <a:t>'</a:t>
            </a:r>
            <a:r>
              <a:rPr lang="en" altLang="ko-KR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  <a:endParaRPr lang="en" altLang="ko-KR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" altLang="ko-KR" dirty="0">
                <a:solidFill>
                  <a:srgbClr val="C678DD"/>
                </a:solidFill>
                <a:latin typeface="Menlo" panose="020B0609030804020204" pitchFamily="49" charset="0"/>
              </a:rPr>
              <a:t>const</a:t>
            </a:r>
            <a:r>
              <a:rPr lang="en" altLang="ko-KR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en" altLang="ko-KR" dirty="0">
                <a:solidFill>
                  <a:srgbClr val="D19A66"/>
                </a:solidFill>
                <a:latin typeface="Menlo" panose="020B0609030804020204" pitchFamily="49" charset="0"/>
              </a:rPr>
              <a:t>client</a:t>
            </a:r>
            <a:r>
              <a:rPr lang="en" altLang="ko-KR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en" altLang="ko-KR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" altLang="ko-KR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en" altLang="ko-KR" dirty="0">
                <a:solidFill>
                  <a:srgbClr val="C678DD"/>
                </a:solidFill>
                <a:latin typeface="Menlo" panose="020B0609030804020204" pitchFamily="49" charset="0"/>
              </a:rPr>
              <a:t>new</a:t>
            </a:r>
            <a:r>
              <a:rPr lang="en" altLang="ko-KR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en" altLang="ko-KR" dirty="0" err="1">
                <a:solidFill>
                  <a:srgbClr val="98C379"/>
                </a:solidFill>
                <a:latin typeface="Menlo" panose="020B0609030804020204" pitchFamily="49" charset="0"/>
              </a:rPr>
              <a:t>Discord</a:t>
            </a:r>
            <a:r>
              <a:rPr lang="en" altLang="ko-KR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" altLang="ko-KR" dirty="0" err="1">
                <a:solidFill>
                  <a:srgbClr val="E5C07B"/>
                </a:solidFill>
                <a:latin typeface="Menlo" panose="020B0609030804020204" pitchFamily="49" charset="0"/>
              </a:rPr>
              <a:t>Client</a:t>
            </a:r>
            <a:r>
              <a:rPr lang="en" altLang="ko-KR" dirty="0">
                <a:solidFill>
                  <a:srgbClr val="ABB2BF"/>
                </a:solidFill>
                <a:latin typeface="Menlo" panose="020B0609030804020204" pitchFamily="49" charset="0"/>
              </a:rPr>
              <a:t>();</a:t>
            </a:r>
            <a:endParaRPr lang="en" altLang="ko-KR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" altLang="ko-KR" dirty="0">
                <a:solidFill>
                  <a:srgbClr val="C678DD"/>
                </a:solidFill>
                <a:latin typeface="Menlo" panose="020B0609030804020204" pitchFamily="49" charset="0"/>
              </a:rPr>
              <a:t>const</a:t>
            </a:r>
            <a:r>
              <a:rPr lang="en" altLang="ko-KR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en" altLang="ko-KR" dirty="0">
                <a:solidFill>
                  <a:srgbClr val="D19A66"/>
                </a:solidFill>
                <a:latin typeface="Menlo" panose="020B0609030804020204" pitchFamily="49" charset="0"/>
              </a:rPr>
              <a:t>xml</a:t>
            </a:r>
            <a:r>
              <a:rPr lang="en" altLang="ko-KR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en" altLang="ko-KR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" altLang="ko-KR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en" altLang="ko-KR" dirty="0">
                <a:solidFill>
                  <a:srgbClr val="C678DD"/>
                </a:solidFill>
                <a:latin typeface="Menlo" panose="020B0609030804020204" pitchFamily="49" charset="0"/>
              </a:rPr>
              <a:t>new</a:t>
            </a:r>
            <a:r>
              <a:rPr lang="en" altLang="ko-KR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en" altLang="ko-KR" dirty="0">
                <a:solidFill>
                  <a:srgbClr val="E5C07B"/>
                </a:solidFill>
                <a:latin typeface="Menlo" panose="020B0609030804020204" pitchFamily="49" charset="0"/>
              </a:rPr>
              <a:t>require</a:t>
            </a:r>
            <a:r>
              <a:rPr lang="en" altLang="ko-KR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" altLang="ko-KR" dirty="0">
                <a:solidFill>
                  <a:srgbClr val="98C379"/>
                </a:solidFill>
                <a:latin typeface="Menlo" panose="020B0609030804020204" pitchFamily="49" charset="0"/>
              </a:rPr>
              <a:t>'xml2js'</a:t>
            </a:r>
            <a:r>
              <a:rPr lang="en" altLang="ko-KR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  <a:endParaRPr lang="en" altLang="ko-KR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" altLang="ko-KR" dirty="0">
                <a:solidFill>
                  <a:srgbClr val="C678DD"/>
                </a:solidFill>
                <a:latin typeface="Menlo" panose="020B0609030804020204" pitchFamily="49" charset="0"/>
              </a:rPr>
              <a:t>const</a:t>
            </a:r>
            <a:r>
              <a:rPr lang="en" altLang="ko-KR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en" altLang="ko-KR" dirty="0" err="1">
                <a:solidFill>
                  <a:srgbClr val="D19A66"/>
                </a:solidFill>
                <a:latin typeface="Menlo" panose="020B0609030804020204" pitchFamily="49" charset="0"/>
              </a:rPr>
              <a:t>axios</a:t>
            </a:r>
            <a:r>
              <a:rPr lang="en" altLang="ko-KR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en" altLang="ko-KR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" altLang="ko-KR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en" altLang="ko-KR" dirty="0">
                <a:solidFill>
                  <a:srgbClr val="56B6C2"/>
                </a:solidFill>
                <a:latin typeface="Menlo" panose="020B0609030804020204" pitchFamily="49" charset="0"/>
              </a:rPr>
              <a:t>require</a:t>
            </a:r>
            <a:r>
              <a:rPr lang="en" altLang="ko-KR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" altLang="ko-KR" dirty="0">
                <a:solidFill>
                  <a:srgbClr val="98C379"/>
                </a:solidFill>
                <a:latin typeface="Menlo" panose="020B0609030804020204" pitchFamily="49" charset="0"/>
              </a:rPr>
              <a:t>'</a:t>
            </a:r>
            <a:r>
              <a:rPr lang="en" altLang="ko-KR" dirty="0" err="1">
                <a:solidFill>
                  <a:srgbClr val="98C379"/>
                </a:solidFill>
                <a:latin typeface="Menlo" panose="020B0609030804020204" pitchFamily="49" charset="0"/>
              </a:rPr>
              <a:t>axios</a:t>
            </a:r>
            <a:r>
              <a:rPr lang="en" altLang="ko-KR" dirty="0">
                <a:solidFill>
                  <a:srgbClr val="98C379"/>
                </a:solidFill>
                <a:latin typeface="Menlo" panose="020B0609030804020204" pitchFamily="49" charset="0"/>
              </a:rPr>
              <a:t>'</a:t>
            </a:r>
            <a:r>
              <a:rPr lang="en" altLang="ko-KR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  <a:endParaRPr lang="en" altLang="ko-KR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" altLang="ko-KR" i="1" dirty="0">
                <a:solidFill>
                  <a:srgbClr val="5C6370"/>
                </a:solidFill>
                <a:latin typeface="Menlo" panose="020B0609030804020204" pitchFamily="49" charset="0"/>
              </a:rPr>
              <a:t>// JSON</a:t>
            </a:r>
            <a:endParaRPr lang="en" altLang="ko-KR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" altLang="ko-KR" dirty="0">
                <a:solidFill>
                  <a:srgbClr val="C678DD"/>
                </a:solidFill>
                <a:latin typeface="Menlo" panose="020B0609030804020204" pitchFamily="49" charset="0"/>
              </a:rPr>
              <a:t>const</a:t>
            </a:r>
            <a:r>
              <a:rPr lang="en" altLang="ko-KR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en" altLang="ko-KR" dirty="0">
                <a:solidFill>
                  <a:srgbClr val="D19A66"/>
                </a:solidFill>
                <a:latin typeface="Menlo" panose="020B0609030804020204" pitchFamily="49" charset="0"/>
              </a:rPr>
              <a:t>config</a:t>
            </a:r>
            <a:r>
              <a:rPr lang="en" altLang="ko-KR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en" altLang="ko-KR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" altLang="ko-KR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en" altLang="ko-KR" dirty="0">
                <a:solidFill>
                  <a:srgbClr val="56B6C2"/>
                </a:solidFill>
                <a:latin typeface="Menlo" panose="020B0609030804020204" pitchFamily="49" charset="0"/>
              </a:rPr>
              <a:t>require</a:t>
            </a:r>
            <a:r>
              <a:rPr lang="en" altLang="ko-KR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" altLang="ko-KR" dirty="0">
                <a:solidFill>
                  <a:srgbClr val="98C379"/>
                </a:solidFill>
                <a:latin typeface="Menlo" panose="020B0609030804020204" pitchFamily="49" charset="0"/>
              </a:rPr>
              <a:t>'./</a:t>
            </a:r>
            <a:r>
              <a:rPr lang="en" altLang="ko-KR" dirty="0" err="1">
                <a:solidFill>
                  <a:srgbClr val="98C379"/>
                </a:solidFill>
                <a:latin typeface="Menlo" panose="020B0609030804020204" pitchFamily="49" charset="0"/>
              </a:rPr>
              <a:t>config.json</a:t>
            </a:r>
            <a:r>
              <a:rPr lang="en" altLang="ko-KR" dirty="0">
                <a:solidFill>
                  <a:srgbClr val="98C379"/>
                </a:solidFill>
                <a:latin typeface="Menlo" panose="020B0609030804020204" pitchFamily="49" charset="0"/>
              </a:rPr>
              <a:t>'</a:t>
            </a:r>
            <a:r>
              <a:rPr lang="en" altLang="ko-KR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  <a:endParaRPr lang="en" altLang="ko-KR" dirty="0">
              <a:solidFill>
                <a:srgbClr val="BBBBBB"/>
              </a:solidFill>
              <a:latin typeface="Menlo" panose="020B0609030804020204" pitchFamily="49" charset="0"/>
            </a:endParaRPr>
          </a:p>
          <a:p>
            <a:r>
              <a:rPr lang="en" altLang="ko-KR" dirty="0">
                <a:solidFill>
                  <a:srgbClr val="C678DD"/>
                </a:solidFill>
                <a:latin typeface="Menlo" panose="020B0609030804020204" pitchFamily="49" charset="0"/>
              </a:rPr>
              <a:t>const</a:t>
            </a:r>
            <a:r>
              <a:rPr lang="en" altLang="ko-KR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en" altLang="ko-KR" dirty="0" err="1">
                <a:solidFill>
                  <a:srgbClr val="D19A66"/>
                </a:solidFill>
                <a:latin typeface="Menlo" panose="020B0609030804020204" pitchFamily="49" charset="0"/>
              </a:rPr>
              <a:t>api</a:t>
            </a:r>
            <a:r>
              <a:rPr lang="en" altLang="ko-KR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en" altLang="ko-KR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" altLang="ko-KR" dirty="0">
                <a:solidFill>
                  <a:srgbClr val="BBBBBB"/>
                </a:solidFill>
                <a:latin typeface="Menlo" panose="020B0609030804020204" pitchFamily="49" charset="0"/>
              </a:rPr>
              <a:t> </a:t>
            </a:r>
            <a:r>
              <a:rPr lang="en" altLang="ko-KR" dirty="0">
                <a:solidFill>
                  <a:srgbClr val="56B6C2"/>
                </a:solidFill>
                <a:latin typeface="Menlo" panose="020B0609030804020204" pitchFamily="49" charset="0"/>
              </a:rPr>
              <a:t>require</a:t>
            </a:r>
            <a:r>
              <a:rPr lang="en" altLang="ko-KR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" altLang="ko-KR" dirty="0">
                <a:solidFill>
                  <a:srgbClr val="98C379"/>
                </a:solidFill>
                <a:latin typeface="Menlo" panose="020B0609030804020204" pitchFamily="49" charset="0"/>
              </a:rPr>
              <a:t>'./</a:t>
            </a:r>
            <a:r>
              <a:rPr lang="en" altLang="ko-KR" dirty="0" err="1">
                <a:solidFill>
                  <a:srgbClr val="98C379"/>
                </a:solidFill>
                <a:latin typeface="Menlo" panose="020B0609030804020204" pitchFamily="49" charset="0"/>
              </a:rPr>
              <a:t>api.json</a:t>
            </a:r>
            <a:r>
              <a:rPr lang="en" altLang="ko-KR" dirty="0">
                <a:solidFill>
                  <a:srgbClr val="98C379"/>
                </a:solidFill>
                <a:latin typeface="Menlo" panose="020B0609030804020204" pitchFamily="49" charset="0"/>
              </a:rPr>
              <a:t>’</a:t>
            </a:r>
            <a:r>
              <a:rPr lang="en" altLang="ko-KR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  <a:endParaRPr kumimoji="1" lang="en-US" altLang="ko-KR" dirty="0">
              <a:solidFill>
                <a:srgbClr val="ABB2BF"/>
              </a:solidFill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6115EF-6FF9-074B-A828-EFD906A575D6}"/>
              </a:ext>
            </a:extLst>
          </p:cNvPr>
          <p:cNvSpPr txBox="1"/>
          <p:nvPr/>
        </p:nvSpPr>
        <p:spPr>
          <a:xfrm>
            <a:off x="178514" y="3954811"/>
            <a:ext cx="118349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Const </a:t>
            </a:r>
            <a:r>
              <a:rPr kumimoji="1" lang="ko-KR" altLang="en-US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선언 </a:t>
            </a:r>
            <a:r>
              <a:rPr lang="ko-KR" altLang="en-US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블록 범위의 상수를 선언합니다</a:t>
            </a:r>
            <a:r>
              <a:rPr lang="en-US" altLang="ko-KR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. </a:t>
            </a:r>
            <a:r>
              <a:rPr lang="ko-KR" altLang="en-US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상수의 값은 재할당할 수 없으며 다시 선언할 수도 없습니다</a:t>
            </a:r>
            <a:r>
              <a:rPr lang="en-US" altLang="ko-KR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.</a:t>
            </a:r>
            <a:endParaRPr kumimoji="1" lang="en-US" altLang="ko-KR" sz="20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algn="ctr"/>
            <a:r>
              <a:rPr kumimoji="1" lang="en-US" altLang="ko-KR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Const config, </a:t>
            </a:r>
            <a:r>
              <a:rPr kumimoji="1" lang="en-US" altLang="ko-KR" sz="20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api</a:t>
            </a:r>
            <a:r>
              <a:rPr kumimoji="1" lang="ko-KR" altLang="en-US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에 관련된 </a:t>
            </a:r>
            <a:r>
              <a:rPr kumimoji="1" lang="en-US" altLang="ko-KR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JSON </a:t>
            </a:r>
            <a:r>
              <a:rPr kumimoji="1" lang="ko-KR" altLang="en-US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파일은 </a:t>
            </a:r>
            <a:r>
              <a:rPr kumimoji="1" lang="en-US" altLang="ko-KR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JavaScript</a:t>
            </a:r>
            <a:r>
              <a:rPr kumimoji="1" lang="ko-KR" altLang="en-US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파일에서 </a:t>
            </a:r>
            <a:r>
              <a:rPr kumimoji="1" lang="en-US" altLang="ko-KR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JSON</a:t>
            </a:r>
            <a:r>
              <a:rPr kumimoji="1" lang="ko-KR" altLang="en-US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kumimoji="1" lang="ko-KR" altLang="en-US" sz="20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파일를</a:t>
            </a:r>
            <a:r>
              <a:rPr kumimoji="1" lang="ko-KR" altLang="en-US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불러오는 겁니다</a:t>
            </a:r>
            <a:r>
              <a:rPr kumimoji="1" lang="en-US" altLang="ko-KR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.</a:t>
            </a:r>
          </a:p>
          <a:p>
            <a:pPr algn="ctr"/>
            <a:r>
              <a:rPr kumimoji="1" lang="en-US" altLang="ko-KR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Require</a:t>
            </a:r>
            <a:r>
              <a:rPr kumimoji="1" lang="ko-KR" altLang="en-US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는 모듈이나 파일이 들어가면 됩니다</a:t>
            </a:r>
            <a:r>
              <a:rPr kumimoji="1" lang="en-US" altLang="ko-KR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,</a:t>
            </a:r>
            <a:r>
              <a:rPr kumimoji="1" lang="ko-KR" altLang="en-US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하지만 설치가 안 되어 있거나 파일이 없으면 당연히 오류가 납니다</a:t>
            </a:r>
            <a:r>
              <a:rPr kumimoji="1" lang="en-US" altLang="ko-KR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3837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FCB41B-03A7-9641-B11C-15622F029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9395"/>
            <a:ext cx="10515600" cy="772013"/>
          </a:xfrm>
        </p:spPr>
        <p:txBody>
          <a:bodyPr/>
          <a:lstStyle/>
          <a:p>
            <a:pPr algn="ctr"/>
            <a:r>
              <a:rPr kumimoji="1" lang="en-US" altLang="ko-KR" dirty="0"/>
              <a:t>Discord Bot </a:t>
            </a:r>
            <a:r>
              <a:rPr kumimoji="1" lang="ko-KR" altLang="en-US" dirty="0"/>
              <a:t>채팅 디자인</a:t>
            </a:r>
          </a:p>
        </p:txBody>
      </p:sp>
      <p:pic>
        <p:nvPicPr>
          <p:cNvPr id="5" name="그림 4" descr="스크린샷, 모니터이(가) 표시된 사진&#10;&#10;자동 생성된 설명">
            <a:extLst>
              <a:ext uri="{FF2B5EF4-FFF2-40B4-BE49-F238E27FC236}">
                <a16:creationId xmlns:a16="http://schemas.microsoft.com/office/drawing/2014/main" id="{8ECB2BE0-19FE-1840-B3A0-43869AC5A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89" y="1191112"/>
            <a:ext cx="7750032" cy="5427493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8993BFC-2EBE-184C-9E6B-9BF52194C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73828"/>
            <a:ext cx="5423246" cy="349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3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5322BC-004F-7A4B-9815-8A27213C9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84380"/>
            <a:ext cx="10515600" cy="735806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직접 개발해서 보여 드리겠습니다</a:t>
            </a:r>
            <a:r>
              <a:rPr kumimoji="1" lang="en-US" altLang="ko-KR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kumimoji="1" lang="ko-KR" altLang="en-US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4AA98F-51C3-0546-BF28-2B1BD7E38AA9}"/>
              </a:ext>
            </a:extLst>
          </p:cNvPr>
          <p:cNvSpPr txBox="1"/>
          <p:nvPr/>
        </p:nvSpPr>
        <p:spPr>
          <a:xfrm>
            <a:off x="4243921" y="3557953"/>
            <a:ext cx="37041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발표자 개발환경</a:t>
            </a:r>
            <a:endParaRPr kumimoji="1" lang="en-US" altLang="ko-KR" sz="24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algn="ctr"/>
            <a:endParaRPr kumimoji="1" lang="en-US" altLang="ko-KR" sz="24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algn="ctr"/>
            <a:r>
              <a:rPr kumimoji="1" lang="en-US" altLang="ko-KR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IDE: Visual Studio Code</a:t>
            </a:r>
          </a:p>
          <a:p>
            <a:pPr algn="ctr"/>
            <a:r>
              <a:rPr kumimoji="1" lang="en-US" altLang="ko-KR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OS: Mac OS Catalina</a:t>
            </a:r>
          </a:p>
          <a:p>
            <a:pPr algn="ctr"/>
            <a:endParaRPr kumimoji="1" lang="en-US" altLang="ko-KR" sz="24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algn="ctr"/>
            <a:r>
              <a:rPr kumimoji="1" lang="en-US" altLang="ko-KR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Node.js version: v.12.13.0 </a:t>
            </a:r>
            <a:endParaRPr kumimoji="1" lang="ko-KR" altLang="en-US" sz="24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69E5BC-94C6-1345-B768-F60B289BBAC7}"/>
              </a:ext>
            </a:extLst>
          </p:cNvPr>
          <p:cNvSpPr txBox="1"/>
          <p:nvPr/>
        </p:nvSpPr>
        <p:spPr>
          <a:xfrm>
            <a:off x="1043173" y="1613118"/>
            <a:ext cx="10105652" cy="181588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ko-KR" altLang="en-US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필요한 모듈이 다수 있습니다</a:t>
            </a:r>
            <a:r>
              <a:rPr kumimoji="1" lang="en-US" altLang="ko-KR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.</a:t>
            </a:r>
            <a:r>
              <a:rPr kumimoji="1" lang="ko-KR" altLang="en-US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따라하실 분들은 </a:t>
            </a:r>
            <a:r>
              <a:rPr kumimoji="1" lang="en-US" altLang="ko-KR" sz="24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npm</a:t>
            </a:r>
            <a:r>
              <a:rPr kumimoji="1" lang="ko-KR" altLang="en-US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모듈을 다운로드 해 주세요</a:t>
            </a:r>
            <a:r>
              <a:rPr kumimoji="1" lang="en-US" altLang="ko-KR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.</a:t>
            </a:r>
          </a:p>
          <a:p>
            <a:pPr algn="ctr"/>
            <a:endParaRPr lang="en" altLang="ko-KR" sz="20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algn="ctr"/>
            <a:r>
              <a:rPr kumimoji="1" lang="en-US" altLang="ko-KR" sz="2000" dirty="0">
                <a:latin typeface="NanumSquare Light" panose="020B0600000101010101" pitchFamily="34" charset="-127"/>
                <a:ea typeface="NanumSquare Light" panose="020B0600000101010101" pitchFamily="34" charset="-127"/>
                <a:hlinkClick r:id="rId2"/>
              </a:rPr>
              <a:t>https://gitlab.com/parkhyunsang/airport-weather-discord-bot.git</a:t>
            </a:r>
            <a:r>
              <a:rPr kumimoji="1" lang="ko-KR" altLang="en-US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endParaRPr kumimoji="1" lang="en" altLang="ko-KR" sz="20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algn="ctr"/>
            <a:endParaRPr kumimoji="1" lang="en-US" altLang="ko-KR" sz="20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algn="ctr"/>
            <a:r>
              <a:rPr kumimoji="1" lang="ko-KR" altLang="en-US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위 링크에 들어가시면 무슨 모듈이 필요한지 문서로 되어 있습니다</a:t>
            </a:r>
            <a:r>
              <a:rPr kumimoji="1" lang="en-US" altLang="ko-KR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9364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20191B-A04D-1F4C-A948-A600CA16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139"/>
            <a:ext cx="10515600" cy="719756"/>
          </a:xfrm>
        </p:spPr>
        <p:txBody>
          <a:bodyPr/>
          <a:lstStyle/>
          <a:p>
            <a:pPr algn="ctr"/>
            <a:r>
              <a:rPr kumimoji="1"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기상청 공항 날씨 </a:t>
            </a:r>
            <a:r>
              <a:rPr kumimoji="1" lang="en-US" altLang="ko-KR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API</a:t>
            </a:r>
            <a:endParaRPr kumimoji="1" lang="ko-KR" altLang="en-US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C9350D0-D414-BF4D-B553-75A743393B86}"/>
              </a:ext>
            </a:extLst>
          </p:cNvPr>
          <p:cNvSpPr/>
          <p:nvPr/>
        </p:nvSpPr>
        <p:spPr>
          <a:xfrm>
            <a:off x="3630421" y="960895"/>
            <a:ext cx="4931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hlinkClick r:id="rId2"/>
              </a:rPr>
              <a:t>https://amo.kma.go.kr/new/html/news/api.jsp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10FA1F-C38A-C943-AA55-5B042C1DB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9512"/>
            <a:ext cx="6412079" cy="51773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FE6C26-9262-F841-8D7A-48404D6C0B18}"/>
              </a:ext>
            </a:extLst>
          </p:cNvPr>
          <p:cNvSpPr txBox="1"/>
          <p:nvPr/>
        </p:nvSpPr>
        <p:spPr>
          <a:xfrm>
            <a:off x="6412079" y="3212578"/>
            <a:ext cx="586410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XML</a:t>
            </a:r>
            <a:r>
              <a:rPr kumimoji="1" lang="ko-KR" altLang="en-US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을 사용해서 공항 날씨 관련된 정보를 가져 옵니다</a:t>
            </a:r>
            <a:r>
              <a:rPr kumimoji="1" lang="en-US" altLang="ko-KR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.</a:t>
            </a:r>
          </a:p>
          <a:p>
            <a:pPr algn="ctr"/>
            <a:r>
              <a:rPr kumimoji="1" lang="en-US" altLang="ko-KR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XML</a:t>
            </a:r>
            <a:r>
              <a:rPr kumimoji="1" lang="ko-KR" altLang="en-US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에서 공항 날씨 </a:t>
            </a:r>
            <a:r>
              <a:rPr kumimoji="1" lang="en-US" altLang="ko-KR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API</a:t>
            </a:r>
            <a:r>
              <a:rPr kumimoji="1" lang="ko-KR" altLang="en-US" sz="20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를</a:t>
            </a:r>
            <a:r>
              <a:rPr kumimoji="1" lang="ko-KR" altLang="en-US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불러와서</a:t>
            </a:r>
            <a:endParaRPr kumimoji="1" lang="en-US" altLang="ko-KR" sz="20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algn="ctr"/>
            <a:r>
              <a:rPr kumimoji="1" lang="en-US" altLang="ko-KR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JSON</a:t>
            </a:r>
            <a:r>
              <a:rPr kumimoji="1" lang="ko-KR" altLang="en-US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kumimoji="1" lang="ko-KR" altLang="en-US" sz="20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으로</a:t>
            </a:r>
            <a:r>
              <a:rPr kumimoji="1" lang="ko-KR" altLang="en-US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해석 해 주면 됩니다</a:t>
            </a:r>
            <a:r>
              <a:rPr kumimoji="1" lang="en-US" altLang="ko-KR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.</a:t>
            </a:r>
          </a:p>
          <a:p>
            <a:pPr algn="ctr"/>
            <a:r>
              <a:rPr kumimoji="1" lang="ko-KR" altLang="en-US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현재 </a:t>
            </a:r>
            <a:r>
              <a:rPr kumimoji="1" lang="en-US" altLang="ko-KR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XML</a:t>
            </a:r>
            <a:r>
              <a:rPr kumimoji="1" lang="ko-KR" altLang="en-US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은 구현이 되어 있는데 </a:t>
            </a:r>
            <a:r>
              <a:rPr kumimoji="1" lang="ko-KR" altLang="en-US" sz="20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ㅠㅠ</a:t>
            </a:r>
            <a:r>
              <a:rPr kumimoji="1" lang="en-US" altLang="ko-KR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</a:p>
          <a:p>
            <a:pPr algn="ctr"/>
            <a:r>
              <a:rPr kumimoji="1" lang="en-US" altLang="ko-KR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JSON</a:t>
            </a:r>
            <a:r>
              <a:rPr kumimoji="1" lang="ko-KR" altLang="en-US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kumimoji="1" lang="ko-KR" altLang="en-US" sz="20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으로</a:t>
            </a:r>
            <a:r>
              <a:rPr kumimoji="1" lang="ko-KR" altLang="en-US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넘어가는게 안 됩니다 </a:t>
            </a:r>
            <a:r>
              <a:rPr kumimoji="1" lang="ko-KR" altLang="en-US" sz="20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ㅠㅠ</a:t>
            </a:r>
            <a:endParaRPr kumimoji="1" lang="ko-KR" altLang="en-US" sz="20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8729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62121-9F8C-2743-930B-4B949EFBC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140"/>
            <a:ext cx="10515600" cy="952229"/>
          </a:xfrm>
        </p:spPr>
        <p:txBody>
          <a:bodyPr/>
          <a:lstStyle/>
          <a:p>
            <a:pPr algn="ctr"/>
            <a:r>
              <a:rPr kumimoji="1" lang="en-US" altLang="ko-KR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JSON </a:t>
            </a:r>
            <a:r>
              <a:rPr kumimoji="1"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사용법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C7F064-4584-2B44-947C-4DFDA5E0C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2247"/>
            <a:ext cx="8216900" cy="4394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E9499B-B5C3-0342-9B1C-80D34C11ED2E}"/>
              </a:ext>
            </a:extLst>
          </p:cNvPr>
          <p:cNvSpPr txBox="1"/>
          <p:nvPr/>
        </p:nvSpPr>
        <p:spPr>
          <a:xfrm>
            <a:off x="8320427" y="3229237"/>
            <a:ext cx="3871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XML</a:t>
            </a:r>
            <a:r>
              <a:rPr kumimoji="1" lang="ko-KR" altLang="en-US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에서 </a:t>
            </a:r>
            <a:r>
              <a:rPr kumimoji="1" lang="en-US" altLang="ko-KR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JSON</a:t>
            </a:r>
            <a:r>
              <a:rPr kumimoji="1" lang="ko-KR" altLang="en-US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로 분류하면 됩니다</a:t>
            </a:r>
            <a:r>
              <a:rPr kumimoji="1" lang="en-US" altLang="ko-KR" sz="20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0910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934BF9-6D45-9F48-8778-0B7A9B7AF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573" y="2488588"/>
            <a:ext cx="2914851" cy="940411"/>
          </a:xfrm>
        </p:spPr>
        <p:txBody>
          <a:bodyPr/>
          <a:lstStyle/>
          <a:p>
            <a:pPr algn="ctr"/>
            <a:r>
              <a:rPr kumimoji="1"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감사합니다</a:t>
            </a:r>
            <a:r>
              <a:rPr kumimoji="1"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.</a:t>
            </a:r>
            <a:endParaRPr kumimoji="1" lang="ko-KR" altLang="en-US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ADEA60-EC29-B54B-A3E9-3F6963657BE7}"/>
              </a:ext>
            </a:extLst>
          </p:cNvPr>
          <p:cNvSpPr txBox="1"/>
          <p:nvPr/>
        </p:nvSpPr>
        <p:spPr>
          <a:xfrm>
            <a:off x="3753048" y="3428999"/>
            <a:ext cx="4685899" cy="95410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kumimoji="1" lang="ko-KR" altLang="en-US" sz="28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발표를 마치겠습니다</a:t>
            </a:r>
            <a:r>
              <a:rPr kumimoji="1" lang="en-US" altLang="ko-KR" sz="28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.</a:t>
            </a:r>
          </a:p>
          <a:p>
            <a:pPr algn="ctr"/>
            <a:r>
              <a:rPr kumimoji="1" lang="ko-KR" altLang="en-US" sz="28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부족한 들어주셔서 감사합니다</a:t>
            </a:r>
            <a:r>
              <a:rPr kumimoji="1" lang="en-US" altLang="ko-KR" sz="28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9340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2744AA-A077-5547-8E65-3C0D32070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776"/>
            <a:ext cx="10515600" cy="795318"/>
          </a:xfrm>
        </p:spPr>
        <p:txBody>
          <a:bodyPr anchor="ctr"/>
          <a:lstStyle/>
          <a:p>
            <a:pPr algn="ctr"/>
            <a:r>
              <a:rPr kumimoji="1"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발표자 소개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F83BCE-E142-0343-959B-B7230632B3BF}"/>
              </a:ext>
            </a:extLst>
          </p:cNvPr>
          <p:cNvSpPr/>
          <p:nvPr/>
        </p:nvSpPr>
        <p:spPr>
          <a:xfrm>
            <a:off x="4963886" y="1032301"/>
            <a:ext cx="6237514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b="1" dirty="0" err="1">
                <a:solidFill>
                  <a:srgbClr val="000000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박현상</a:t>
            </a:r>
            <a:endParaRPr lang="ko-KR" altLang="en-US" sz="4000" b="1" dirty="0">
              <a:solidFill>
                <a:srgbClr val="000000"/>
              </a:solidFill>
              <a:effectLst/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ko-KR" altLang="en-US" dirty="0" err="1">
                <a:solidFill>
                  <a:srgbClr val="000000"/>
                </a:solidFill>
                <a:effectLst/>
                <a:latin typeface="NanumSquare Light" panose="020B0600000101010101" pitchFamily="34" charset="-127"/>
                <a:ea typeface="NanumSquare Light" panose="020B0600000101010101" pitchFamily="34" charset="-127"/>
              </a:rPr>
              <a:t>남악중학교</a:t>
            </a:r>
            <a:r>
              <a:rPr lang="ko-KR" altLang="en-US" dirty="0">
                <a:solidFill>
                  <a:srgbClr val="000000"/>
                </a:solidFill>
                <a:effectLst/>
                <a:latin typeface="NanumSquare Light" panose="020B0600000101010101" pitchFamily="34" charset="-127"/>
                <a:ea typeface="NanumSquare Light" panose="020B0600000101010101" pitchFamily="34" charset="-127"/>
              </a:rPr>
              <a:t> 학생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NanumSquare Light" panose="020B0600000101010101" pitchFamily="34" charset="-127"/>
                <a:ea typeface="NanumSquare Light" panose="020B0600000101010101" pitchFamily="34" charset="-127"/>
              </a:rPr>
              <a:t>LUNA STUDIO </a:t>
            </a:r>
            <a:r>
              <a:rPr lang="ko-KR" altLang="en-US" dirty="0">
                <a:solidFill>
                  <a:srgbClr val="000000"/>
                </a:solidFill>
                <a:effectLst/>
                <a:latin typeface="NanumSquare Light" panose="020B0600000101010101" pitchFamily="34" charset="-127"/>
                <a:ea typeface="NanumSquare Light" panose="020B0600000101010101" pitchFamily="34" charset="-127"/>
              </a:rPr>
              <a:t>영상 프로젝트 </a:t>
            </a:r>
            <a:r>
              <a:rPr lang="ko-KR" altLang="en-US" dirty="0" err="1">
                <a:solidFill>
                  <a:srgbClr val="000000"/>
                </a:solidFill>
                <a:effectLst/>
                <a:latin typeface="NanumSquare Light" panose="020B0600000101010101" pitchFamily="34" charset="-127"/>
                <a:ea typeface="NanumSquare Light" panose="020B0600000101010101" pitchFamily="34" charset="-127"/>
              </a:rPr>
              <a:t>매니져</a:t>
            </a:r>
            <a:endParaRPr lang="en-US" altLang="ko-KR" dirty="0">
              <a:solidFill>
                <a:srgbClr val="000000"/>
              </a:solidFill>
              <a:effectLst/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r>
              <a:rPr lang="en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Team Uni </a:t>
            </a:r>
            <a:r>
              <a:rPr lang="ko-KR" altLang="en-US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프론트엔드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개발자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(Stella IT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ko-KR" altLang="en-US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서버패널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)</a:t>
            </a:r>
            <a:endParaRPr lang="en" altLang="ko-KR" dirty="0">
              <a:solidFill>
                <a:srgbClr val="000000"/>
              </a:solidFill>
              <a:effectLst/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r>
              <a:rPr lang="en" altLang="ko-KR" dirty="0">
                <a:solidFill>
                  <a:srgbClr val="000000"/>
                </a:solidFill>
                <a:effectLst/>
                <a:latin typeface="NanumSquare Light" panose="020B0600000101010101" pitchFamily="34" charset="-127"/>
                <a:ea typeface="NanumSquare Light" panose="020B0600000101010101" pitchFamily="34" charset="-127"/>
              </a:rPr>
              <a:t>Anti-root Team Wargame </a:t>
            </a:r>
            <a:r>
              <a:rPr lang="ko-KR" altLang="en-US" dirty="0" err="1">
                <a:solidFill>
                  <a:srgbClr val="000000"/>
                </a:solidFill>
                <a:effectLst/>
                <a:latin typeface="NanumSquare Light" panose="020B0600000101010101" pitchFamily="34" charset="-127"/>
                <a:ea typeface="NanumSquare Light" panose="020B0600000101010101" pitchFamily="34" charset="-127"/>
              </a:rPr>
              <a:t>파트장</a:t>
            </a:r>
            <a:endParaRPr lang="ko-KR" altLang="en-US" dirty="0">
              <a:solidFill>
                <a:srgbClr val="000000"/>
              </a:solidFill>
              <a:effectLst/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r>
              <a:rPr lang="ko-KR" altLang="en-US" dirty="0">
                <a:solidFill>
                  <a:srgbClr val="151719"/>
                </a:solidFill>
                <a:effectLst/>
                <a:latin typeface="NanumSquare Light" panose="020B0600000101010101" pitchFamily="34" charset="-127"/>
                <a:ea typeface="NanumSquare Light" panose="020B0600000101010101" pitchFamily="34" charset="-127"/>
              </a:rPr>
              <a:t>플라이시뮬레이터</a:t>
            </a:r>
            <a:r>
              <a:rPr lang="en-US" altLang="ko-KR" dirty="0">
                <a:solidFill>
                  <a:srgbClr val="151719"/>
                </a:solidFill>
                <a:effectLst/>
                <a:latin typeface="NanumSquare Light" panose="020B0600000101010101" pitchFamily="34" charset="-127"/>
                <a:ea typeface="NanumSquare Light" panose="020B0600000101010101" pitchFamily="34" charset="-127"/>
              </a:rPr>
              <a:t>(</a:t>
            </a:r>
            <a:r>
              <a:rPr lang="en" altLang="ko-KR" dirty="0">
                <a:solidFill>
                  <a:srgbClr val="151719"/>
                </a:solidFill>
                <a:effectLst/>
                <a:latin typeface="NanumSquare Light" panose="020B0600000101010101" pitchFamily="34" charset="-127"/>
                <a:ea typeface="NanumSquare Light" panose="020B0600000101010101" pitchFamily="34" charset="-127"/>
              </a:rPr>
              <a:t>FSX) 300</a:t>
            </a:r>
            <a:r>
              <a:rPr lang="ko-KR" altLang="en-US" dirty="0">
                <a:solidFill>
                  <a:srgbClr val="151719"/>
                </a:solidFill>
                <a:effectLst/>
                <a:latin typeface="NanumSquare Light" panose="020B0600000101010101" pitchFamily="34" charset="-127"/>
                <a:ea typeface="NanumSquare Light" panose="020B0600000101010101" pitchFamily="34" charset="-127"/>
              </a:rPr>
              <a:t>시간 플레이어</a:t>
            </a:r>
          </a:p>
          <a:p>
            <a:r>
              <a:rPr lang="en" altLang="ko-KR" dirty="0">
                <a:solidFill>
                  <a:srgbClr val="151719"/>
                </a:solidFill>
                <a:effectLst/>
                <a:latin typeface="NanumSquare Light" panose="020B0600000101010101" pitchFamily="34" charset="-127"/>
                <a:ea typeface="NanumSquare Light" panose="020B0600000101010101" pitchFamily="34" charset="-127"/>
              </a:rPr>
              <a:t>Airbus </a:t>
            </a:r>
            <a:r>
              <a:rPr lang="ko-KR" altLang="en-US" dirty="0">
                <a:solidFill>
                  <a:srgbClr val="151719"/>
                </a:solidFill>
                <a:effectLst/>
                <a:latin typeface="NanumSquare Light" panose="020B0600000101010101" pitchFamily="34" charset="-127"/>
                <a:ea typeface="NanumSquare Light" panose="020B0600000101010101" pitchFamily="34" charset="-127"/>
              </a:rPr>
              <a:t>항공기를 좋아하는 개발자</a:t>
            </a:r>
            <a:endParaRPr lang="en-US" altLang="ko-KR" dirty="0">
              <a:solidFill>
                <a:srgbClr val="151719"/>
              </a:solidFill>
              <a:effectLst/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r>
              <a:rPr lang="en-US" altLang="ko-KR" dirty="0">
                <a:solidFill>
                  <a:srgbClr val="151719"/>
                </a:solidFill>
                <a:effectLst/>
                <a:latin typeface="NanumSquare Light" panose="020B0600000101010101" pitchFamily="34" charset="-127"/>
                <a:ea typeface="NanumSquare Light" panose="020B0600000101010101" pitchFamily="34" charset="-127"/>
              </a:rPr>
              <a:t>Email:</a:t>
            </a:r>
            <a:r>
              <a:rPr lang="ko-KR" altLang="en-US" dirty="0">
                <a:solidFill>
                  <a:srgbClr val="151719"/>
                </a:solidFill>
                <a:effectLst/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en-US" altLang="ko-KR" dirty="0">
                <a:solidFill>
                  <a:srgbClr val="151719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  <a:hlinkClick r:id="rId2"/>
              </a:rPr>
              <a:t>parkhyunsang@kakao.com</a:t>
            </a:r>
            <a:endParaRPr lang="en-US" altLang="ko-KR" dirty="0">
              <a:solidFill>
                <a:srgbClr val="151719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r>
              <a:rPr lang="en-US" altLang="ko-KR" dirty="0">
                <a:solidFill>
                  <a:srgbClr val="151719"/>
                </a:solidFill>
                <a:effectLst/>
                <a:latin typeface="NanumSquare Light" panose="020B0600000101010101" pitchFamily="34" charset="-127"/>
                <a:ea typeface="NanumSquare Light" panose="020B0600000101010101" pitchFamily="34" charset="-127"/>
              </a:rPr>
              <a:t>GitHub:</a:t>
            </a:r>
            <a:r>
              <a:rPr lang="ko-KR" altLang="en-US" dirty="0">
                <a:solidFill>
                  <a:srgbClr val="151719"/>
                </a:solidFill>
                <a:effectLst/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en-US" altLang="ko-KR" dirty="0">
                <a:solidFill>
                  <a:srgbClr val="151719"/>
                </a:solidFill>
                <a:effectLst/>
                <a:latin typeface="NanumSquare Light" panose="020B0600000101010101" pitchFamily="34" charset="-127"/>
                <a:ea typeface="NanumSquare Light" panose="020B0600000101010101" pitchFamily="34" charset="-127"/>
              </a:rPr>
              <a:t>https://</a:t>
            </a:r>
            <a:r>
              <a:rPr lang="en-US" altLang="ko-KR" dirty="0" err="1">
                <a:solidFill>
                  <a:srgbClr val="151719"/>
                </a:solidFill>
                <a:effectLst/>
                <a:latin typeface="NanumSquare Light" panose="020B0600000101010101" pitchFamily="34" charset="-127"/>
                <a:ea typeface="NanumSquare Light" panose="020B0600000101010101" pitchFamily="34" charset="-127"/>
              </a:rPr>
              <a:t>github.com</a:t>
            </a:r>
            <a:r>
              <a:rPr lang="en-US" altLang="ko-KR" dirty="0">
                <a:solidFill>
                  <a:srgbClr val="151719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/HyunSang0625</a:t>
            </a:r>
            <a:r>
              <a:rPr lang="ko-KR" altLang="en-US" dirty="0">
                <a:solidFill>
                  <a:srgbClr val="151719"/>
                </a:solidFill>
                <a:effectLst/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</a:p>
          <a:p>
            <a:endParaRPr lang="ko-KR" altLang="en-US" dirty="0">
              <a:solidFill>
                <a:srgbClr val="151719"/>
              </a:solidFill>
              <a:effectLst/>
              <a:latin typeface="Helvetica" pitchFamily="2" charset="0"/>
            </a:endParaRPr>
          </a:p>
          <a:p>
            <a:r>
              <a:rPr lang="ko-KR" altLang="en-US" sz="2000" b="1" dirty="0">
                <a:solidFill>
                  <a:srgbClr val="151719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발표</a:t>
            </a:r>
            <a:endParaRPr lang="ko-KR" altLang="en-US" b="1" dirty="0">
              <a:solidFill>
                <a:srgbClr val="151719"/>
              </a:solidFill>
              <a:effectLst/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en" altLang="ko-KR" dirty="0">
                <a:solidFill>
                  <a:srgbClr val="151719"/>
                </a:solidFill>
                <a:effectLst/>
                <a:latin typeface="NanumSquare Light" panose="020B0600000101010101" pitchFamily="34" charset="-127"/>
                <a:ea typeface="NanumSquare Light" panose="020B0600000101010101" pitchFamily="34" charset="-127"/>
              </a:rPr>
              <a:t>inc0gnito 2019 with Anti-root </a:t>
            </a:r>
            <a:r>
              <a:rPr lang="ko-KR" altLang="en-US" dirty="0" err="1">
                <a:solidFill>
                  <a:srgbClr val="151719"/>
                </a:solidFill>
                <a:effectLst/>
                <a:latin typeface="NanumSquare Light" panose="020B0600000101010101" pitchFamily="34" charset="-127"/>
                <a:ea typeface="NanumSquare Light" panose="020B0600000101010101" pitchFamily="34" charset="-127"/>
              </a:rPr>
              <a:t>허니팟에</a:t>
            </a:r>
            <a:r>
              <a:rPr lang="ko-KR" altLang="en-US" dirty="0">
                <a:solidFill>
                  <a:srgbClr val="151719"/>
                </a:solidFill>
                <a:effectLst/>
                <a:latin typeface="NanumSquare Light" panose="020B0600000101010101" pitchFamily="34" charset="-127"/>
                <a:ea typeface="NanumSquare Light" panose="020B0600000101010101" pitchFamily="34" charset="-127"/>
              </a:rPr>
              <a:t> 관한 고찰 및 스팸메일</a:t>
            </a:r>
          </a:p>
          <a:p>
            <a:r>
              <a:rPr lang="ko-KR" altLang="en-US" dirty="0">
                <a:solidFill>
                  <a:srgbClr val="151719"/>
                </a:solidFill>
                <a:effectLst/>
                <a:latin typeface="NanumSquare Light" panose="020B0600000101010101" pitchFamily="34" charset="-127"/>
                <a:ea typeface="NanumSquare Light" panose="020B0600000101010101" pitchFamily="34" charset="-127"/>
              </a:rPr>
              <a:t>한국정보보호학회 </a:t>
            </a:r>
            <a:r>
              <a:rPr lang="ko-KR" altLang="en-US" dirty="0" err="1">
                <a:solidFill>
                  <a:srgbClr val="151719"/>
                </a:solidFill>
                <a:effectLst/>
                <a:latin typeface="NanumSquare Light" panose="020B0600000101010101" pitchFamily="34" charset="-127"/>
                <a:ea typeface="NanumSquare Light" panose="020B0600000101010101" pitchFamily="34" charset="-127"/>
              </a:rPr>
              <a:t>동계학술</a:t>
            </a:r>
            <a:r>
              <a:rPr lang="ko-KR" altLang="en-US" dirty="0">
                <a:solidFill>
                  <a:srgbClr val="151719"/>
                </a:solidFill>
                <a:effectLst/>
                <a:latin typeface="NanumSquare Light" panose="020B0600000101010101" pitchFamily="34" charset="-127"/>
                <a:ea typeface="NanumSquare Light" panose="020B0600000101010101" pitchFamily="34" charset="-127"/>
              </a:rPr>
              <a:t> 대회 참가</a:t>
            </a:r>
            <a:endParaRPr lang="en-US" altLang="ko-KR" dirty="0">
              <a:solidFill>
                <a:srgbClr val="151719"/>
              </a:solidFill>
              <a:effectLst/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endParaRPr lang="en-US" altLang="ko-KR" dirty="0">
              <a:solidFill>
                <a:srgbClr val="151719"/>
              </a:solidFill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r>
              <a:rPr lang="ko-KR" altLang="en-US" sz="2000" b="1" dirty="0">
                <a:solidFill>
                  <a:srgbClr val="15171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대회</a:t>
            </a:r>
            <a:endParaRPr lang="en-US" altLang="ko-KR" sz="2000" b="1" dirty="0">
              <a:solidFill>
                <a:srgbClr val="151719"/>
              </a:solidFill>
              <a:effectLst/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한국청소년정보과학회 </a:t>
            </a:r>
            <a:r>
              <a:rPr lang="ko-KR" altLang="en-US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해커톤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1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등</a:t>
            </a:r>
            <a:endParaRPr lang="en" altLang="ko-KR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r>
              <a:rPr lang="ko-KR" altLang="en-US" dirty="0">
                <a:solidFill>
                  <a:srgbClr val="151719"/>
                </a:solidFill>
                <a:effectLst/>
                <a:latin typeface="NanumSquare Light" panose="020B0600000101010101" pitchFamily="34" charset="-127"/>
                <a:ea typeface="NanumSquare Light" panose="020B0600000101010101" pitchFamily="34" charset="-127"/>
              </a:rPr>
              <a:t>목포대학교 정보보호영재교육원 본선 진출 </a:t>
            </a:r>
            <a:endParaRPr lang="en-US" altLang="ko-KR" dirty="0">
              <a:solidFill>
                <a:srgbClr val="151719"/>
              </a:solidFill>
              <a:effectLst/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B4FE619-D05D-D34B-AA77-9020A655CA06}"/>
              </a:ext>
            </a:extLst>
          </p:cNvPr>
          <p:cNvSpPr/>
          <p:nvPr/>
        </p:nvSpPr>
        <p:spPr>
          <a:xfrm>
            <a:off x="566057" y="1568469"/>
            <a:ext cx="4093029" cy="4129088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7322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B9D8F-BE24-0343-8EF8-C15573F64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4961"/>
          </a:xfrm>
        </p:spPr>
        <p:txBody>
          <a:bodyPr/>
          <a:lstStyle/>
          <a:p>
            <a:pPr algn="ctr"/>
            <a:r>
              <a:rPr kumimoji="1" lang="en-US" altLang="ko-KR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Node.js</a:t>
            </a:r>
            <a:r>
              <a:rPr kumimoji="1"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 란</a:t>
            </a:r>
            <a:r>
              <a:rPr kumimoji="1" lang="en-US" altLang="ko-KR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?</a:t>
            </a:r>
            <a:endParaRPr kumimoji="1" lang="ko-KR" altLang="en-US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C6FDCF-23A1-244C-8F94-B8D2EEA8D22B}"/>
              </a:ext>
            </a:extLst>
          </p:cNvPr>
          <p:cNvSpPr/>
          <p:nvPr/>
        </p:nvSpPr>
        <p:spPr>
          <a:xfrm>
            <a:off x="1306285" y="1679802"/>
            <a:ext cx="9579429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2200" b="1" dirty="0">
                <a:solidFill>
                  <a:srgbClr val="000000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Node.js</a:t>
            </a:r>
            <a:r>
              <a:rPr lang="ko-KR" altLang="en-US" sz="2200" b="1" dirty="0">
                <a:solidFill>
                  <a:srgbClr val="000000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란</a:t>
            </a:r>
            <a:r>
              <a:rPr lang="en-US" altLang="ko-KR" sz="2200" b="1" dirty="0">
                <a:solidFill>
                  <a:srgbClr val="000000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?</a:t>
            </a:r>
            <a:endParaRPr lang="ko-KR" altLang="en-US" sz="2200" b="1" dirty="0">
              <a:solidFill>
                <a:srgbClr val="000000"/>
              </a:solidFill>
              <a:effectLst/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en" altLang="ko-KR" dirty="0">
                <a:solidFill>
                  <a:srgbClr val="1A1A1A"/>
                </a:solidFill>
                <a:effectLst/>
                <a:latin typeface="NanumSquare Light" panose="020B0600000101010101" pitchFamily="34" charset="-127"/>
                <a:ea typeface="NanumSquare Light" panose="020B0600000101010101" pitchFamily="34" charset="-127"/>
              </a:rPr>
              <a:t>Node.js</a:t>
            </a:r>
            <a:r>
              <a:rPr lang="ko-KR" altLang="en-US" dirty="0">
                <a:solidFill>
                  <a:srgbClr val="1A1A1A"/>
                </a:solidFill>
                <a:effectLst/>
                <a:latin typeface="NanumSquare Light" panose="020B0600000101010101" pitchFamily="34" charset="-127"/>
                <a:ea typeface="NanumSquare Light" panose="020B0600000101010101" pitchFamily="34" charset="-127"/>
              </a:rPr>
              <a:t>는 확장성 있는 네트워크 애플리케이션</a:t>
            </a:r>
            <a:r>
              <a:rPr lang="en-US" altLang="ko-KR" dirty="0">
                <a:solidFill>
                  <a:srgbClr val="1A1A1A"/>
                </a:solidFill>
                <a:effectLst/>
                <a:latin typeface="NanumSquare Light" panose="020B0600000101010101" pitchFamily="34" charset="-127"/>
                <a:ea typeface="NanumSquare Light" panose="020B0600000101010101" pitchFamily="34" charset="-127"/>
              </a:rPr>
              <a:t>(</a:t>
            </a:r>
            <a:r>
              <a:rPr lang="ko-KR" altLang="en-US" dirty="0">
                <a:solidFill>
                  <a:srgbClr val="1A1A1A"/>
                </a:solidFill>
                <a:effectLst/>
                <a:latin typeface="NanumSquare Light" panose="020B0600000101010101" pitchFamily="34" charset="-127"/>
                <a:ea typeface="NanumSquare Light" panose="020B0600000101010101" pitchFamily="34" charset="-127"/>
              </a:rPr>
              <a:t>특히 서버 사이드</a:t>
            </a:r>
            <a:r>
              <a:rPr lang="en-US" altLang="ko-KR" dirty="0">
                <a:solidFill>
                  <a:srgbClr val="1A1A1A"/>
                </a:solidFill>
                <a:effectLst/>
                <a:latin typeface="NanumSquare Light" panose="020B0600000101010101" pitchFamily="34" charset="-127"/>
                <a:ea typeface="NanumSquare Light" panose="020B0600000101010101" pitchFamily="34" charset="-127"/>
              </a:rPr>
              <a:t>) </a:t>
            </a:r>
            <a:r>
              <a:rPr lang="ko-KR" altLang="en-US" dirty="0">
                <a:solidFill>
                  <a:srgbClr val="1A1A1A"/>
                </a:solidFill>
                <a:effectLst/>
                <a:latin typeface="NanumSquare Light" panose="020B0600000101010101" pitchFamily="34" charset="-127"/>
                <a:ea typeface="NanumSquare Light" panose="020B0600000101010101" pitchFamily="34" charset="-127"/>
              </a:rPr>
              <a:t>개발에 사용되는 소프트웨어 플랫폼입니다</a:t>
            </a:r>
            <a:r>
              <a:rPr lang="en-US" altLang="ko-KR" dirty="0">
                <a:solidFill>
                  <a:srgbClr val="1A1A1A"/>
                </a:solidFill>
                <a:effectLst/>
                <a:latin typeface="NanumSquare Light" panose="020B0600000101010101" pitchFamily="34" charset="-127"/>
                <a:ea typeface="NanumSquare Light" panose="020B0600000101010101" pitchFamily="34" charset="-127"/>
              </a:rPr>
              <a:t>.</a:t>
            </a:r>
          </a:p>
          <a:p>
            <a:r>
              <a:rPr lang="ko-KR" altLang="en-US" dirty="0">
                <a:solidFill>
                  <a:srgbClr val="1A1A1A"/>
                </a:solidFill>
                <a:effectLst/>
                <a:latin typeface="NanumSquare Light" panose="020B0600000101010101" pitchFamily="34" charset="-127"/>
                <a:ea typeface="NanumSquare Light" panose="020B0600000101010101" pitchFamily="34" charset="-127"/>
              </a:rPr>
              <a:t>작성 언어로 </a:t>
            </a:r>
            <a:r>
              <a:rPr lang="ko-KR" altLang="en-US" dirty="0">
                <a:solidFill>
                  <a:srgbClr val="000000"/>
                </a:solidFill>
                <a:effectLst/>
                <a:latin typeface="NanumSquare Light" panose="020B0600000101010101" pitchFamily="34" charset="-127"/>
                <a:ea typeface="NanumSquare Light" panose="020B0600000101010101" pitchFamily="34" charset="-127"/>
              </a:rPr>
              <a:t>자바스크립트를</a:t>
            </a:r>
            <a:r>
              <a:rPr lang="ko-KR" altLang="en-US" dirty="0">
                <a:solidFill>
                  <a:srgbClr val="1A1A1A"/>
                </a:solidFill>
                <a:effectLst/>
                <a:latin typeface="NanumSquare Light" panose="020B0600000101010101" pitchFamily="34" charset="-127"/>
                <a:ea typeface="NanumSquare Light" panose="020B0600000101010101" pitchFamily="34" charset="-127"/>
              </a:rPr>
              <a:t> 활용하며 </a:t>
            </a:r>
            <a:r>
              <a:rPr lang="en" altLang="ko-KR" dirty="0">
                <a:solidFill>
                  <a:srgbClr val="1A1A1A"/>
                </a:solidFill>
                <a:effectLst/>
                <a:latin typeface="NanumSquare Light" panose="020B0600000101010101" pitchFamily="34" charset="-127"/>
                <a:ea typeface="NanumSquare Light" panose="020B0600000101010101" pitchFamily="34" charset="-127"/>
              </a:rPr>
              <a:t>Non-blocking I/O</a:t>
            </a:r>
            <a:r>
              <a:rPr lang="ko-KR" altLang="en-US" dirty="0">
                <a:solidFill>
                  <a:srgbClr val="1A1A1A"/>
                </a:solidFill>
                <a:effectLst/>
                <a:latin typeface="NanumSquare Light" panose="020B0600000101010101" pitchFamily="34" charset="-127"/>
                <a:ea typeface="NanumSquare Light" panose="020B0600000101010101" pitchFamily="34" charset="-127"/>
              </a:rPr>
              <a:t>와 단일 스레드 이벤트 루프를 통한 </a:t>
            </a:r>
            <a:endParaRPr lang="en-US" altLang="ko-KR" dirty="0">
              <a:solidFill>
                <a:srgbClr val="1A1A1A"/>
              </a:solidFill>
              <a:effectLst/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r>
              <a:rPr lang="ko-KR" altLang="en-US" dirty="0">
                <a:solidFill>
                  <a:srgbClr val="1A1A1A"/>
                </a:solidFill>
                <a:effectLst/>
                <a:latin typeface="NanumSquare Light" panose="020B0600000101010101" pitchFamily="34" charset="-127"/>
                <a:ea typeface="NanumSquare Light" panose="020B0600000101010101" pitchFamily="34" charset="-127"/>
              </a:rPr>
              <a:t>높은 처리 성능을 가지고 있습니다</a:t>
            </a:r>
            <a:r>
              <a:rPr lang="en-US" altLang="ko-KR" dirty="0">
                <a:solidFill>
                  <a:srgbClr val="1A1A1A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.</a:t>
            </a:r>
          </a:p>
          <a:p>
            <a:r>
              <a:rPr lang="en" altLang="ko-KR" sz="22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Node.js</a:t>
            </a:r>
            <a:r>
              <a:rPr lang="ko-KR" altLang="en-US" sz="22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의 좋은 점</a:t>
            </a:r>
          </a:p>
          <a:p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내장 </a:t>
            </a:r>
            <a:r>
              <a:rPr lang="en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HTTP </a:t>
            </a:r>
            <a:r>
              <a:rPr lang="ko-KR" altLang="en-US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서버 라이브러리를 포함하고 있어 웹 서버에서 아파치 등의 별도의 소프트웨어 없이 동작하는 것이 가능하며 이를 통해 웹 서버의 동작에 있어 더 많은 통제를 가능케 합니다</a:t>
            </a:r>
            <a:r>
              <a:rPr lang="en-US" altLang="ko-KR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.</a:t>
            </a:r>
          </a:p>
          <a:p>
            <a:r>
              <a:rPr lang="en" altLang="ko-KR" sz="2200" b="1" dirty="0">
                <a:solidFill>
                  <a:srgbClr val="000000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Node.js</a:t>
            </a:r>
            <a:r>
              <a:rPr lang="ko-KR" altLang="en-US" sz="2200" b="1" dirty="0">
                <a:solidFill>
                  <a:srgbClr val="000000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는 어디에 사용될까</a:t>
            </a:r>
            <a:r>
              <a:rPr lang="en-US" altLang="ko-KR" sz="2200" b="1" dirty="0">
                <a:solidFill>
                  <a:srgbClr val="000000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?</a:t>
            </a:r>
          </a:p>
          <a:p>
            <a:r>
              <a:rPr lang="ko-KR" altLang="en-US" dirty="0" err="1">
                <a:solidFill>
                  <a:srgbClr val="000000"/>
                </a:solidFill>
                <a:effectLst/>
                <a:latin typeface="NanumSquare Light" panose="020B0600000101010101" pitchFamily="34" charset="-127"/>
                <a:ea typeface="NanumSquare Light" panose="020B0600000101010101" pitchFamily="34" charset="-127"/>
              </a:rPr>
              <a:t>프론트엔드</a:t>
            </a:r>
            <a:r>
              <a:rPr lang="ko-KR" altLang="en-US" dirty="0">
                <a:solidFill>
                  <a:srgbClr val="000000"/>
                </a:solidFill>
                <a:effectLst/>
                <a:latin typeface="NanumSquare Light" panose="020B0600000101010101" pitchFamily="34" charset="-127"/>
                <a:ea typeface="NanumSquare Light" panose="020B0600000101010101" pitchFamily="34" charset="-127"/>
              </a:rPr>
              <a:t> 개발에도 많이 사용되고 있으며 </a:t>
            </a:r>
            <a:r>
              <a:rPr lang="ko-KR" altLang="en-US" dirty="0" err="1">
                <a:solidFill>
                  <a:srgbClr val="000000"/>
                </a:solidFill>
                <a:effectLst/>
                <a:latin typeface="NanumSquare Light" panose="020B0600000101010101" pitchFamily="34" charset="-127"/>
                <a:ea typeface="NanumSquare Light" panose="020B0600000101010101" pitchFamily="34" charset="-127"/>
              </a:rPr>
              <a:t>백엔드</a:t>
            </a:r>
            <a:r>
              <a:rPr lang="ko-KR" altLang="en-US" dirty="0">
                <a:solidFill>
                  <a:srgbClr val="000000"/>
                </a:solidFill>
                <a:effectLst/>
                <a:latin typeface="NanumSquare Light" panose="020B0600000101010101" pitchFamily="34" charset="-127"/>
                <a:ea typeface="NanumSquare Light" panose="020B0600000101010101" pitchFamily="34" charset="-127"/>
              </a:rPr>
              <a:t> 개발에 엄청나고 획기적인 프로그래밍 언어입니다</a:t>
            </a:r>
            <a:r>
              <a:rPr lang="en-US" altLang="ko-KR" dirty="0">
                <a:solidFill>
                  <a:srgbClr val="000000"/>
                </a:solidFill>
                <a:effectLst/>
                <a:latin typeface="NanumSquare Light" panose="020B0600000101010101" pitchFamily="34" charset="-127"/>
                <a:ea typeface="NanumSquare Light" panose="020B0600000101010101" pitchFamily="34" charset="-127"/>
              </a:rPr>
              <a:t>.</a:t>
            </a:r>
          </a:p>
          <a:p>
            <a:r>
              <a:rPr lang="ko-KR" altLang="en-US" dirty="0" err="1">
                <a:solidFill>
                  <a:srgbClr val="000000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프론트엔드와</a:t>
            </a:r>
            <a:r>
              <a:rPr lang="ko-KR" altLang="en-US" dirty="0">
                <a:solidFill>
                  <a:srgbClr val="000000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백엔드를</a:t>
            </a:r>
            <a:r>
              <a:rPr lang="ko-KR" altLang="en-US" dirty="0">
                <a:solidFill>
                  <a:srgbClr val="000000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 연결할 때 편해서 웹 개발에 많이 사용되고 있습니다</a:t>
            </a:r>
            <a:r>
              <a:rPr lang="en-US" altLang="ko-KR" dirty="0">
                <a:solidFill>
                  <a:srgbClr val="000000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.</a:t>
            </a:r>
            <a:endParaRPr lang="en-US" altLang="ko-KR" dirty="0">
              <a:solidFill>
                <a:srgbClr val="000000"/>
              </a:solidFill>
              <a:effectLst/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이벤트 처리에 있어 처리 속도가 굉장히 빨라서 대규모 네트워크 앱 개발을 할 때 아주 </a:t>
            </a:r>
            <a:r>
              <a:rPr lang="ko-KR" altLang="en-US" dirty="0" err="1">
                <a:solidFill>
                  <a:srgbClr val="000000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적합니다</a:t>
            </a:r>
            <a:r>
              <a:rPr lang="en-US" altLang="ko-KR" dirty="0">
                <a:solidFill>
                  <a:srgbClr val="000000"/>
                </a:solidFill>
                <a:latin typeface="NanumSquare Light" panose="020B0600000101010101" pitchFamily="34" charset="-127"/>
                <a:ea typeface="NanumSquare Light" panose="020B0600000101010101" pitchFamily="34" charset="-127"/>
              </a:rPr>
              <a:t>.</a:t>
            </a:r>
            <a:endParaRPr lang="en-US" altLang="ko-KR" dirty="0">
              <a:solidFill>
                <a:srgbClr val="000000"/>
              </a:solidFill>
              <a:effectLst/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endParaRPr lang="en-US" altLang="ko-KR" dirty="0">
              <a:solidFill>
                <a:srgbClr val="1A1A1A"/>
              </a:solidFill>
              <a:effectLst/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5119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04DD12-7DEF-7A4F-AC34-CDD0BEA55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9618"/>
            <a:ext cx="10515600" cy="877521"/>
          </a:xfrm>
        </p:spPr>
        <p:txBody>
          <a:bodyPr/>
          <a:lstStyle/>
          <a:p>
            <a:pPr algn="ctr"/>
            <a:r>
              <a:rPr kumimoji="1"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개발자가 모는 비행기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404EC2-0C2F-6041-8318-35B2C2A943F9}"/>
              </a:ext>
            </a:extLst>
          </p:cNvPr>
          <p:cNvSpPr txBox="1"/>
          <p:nvPr/>
        </p:nvSpPr>
        <p:spPr>
          <a:xfrm>
            <a:off x="2742036" y="3028890"/>
            <a:ext cx="670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2000" dirty="0">
                <a:latin typeface="NanumSquare Light" panose="020B0600000101010101" pitchFamily="34" charset="-127"/>
                <a:ea typeface="NanumSquare Light" panose="020B0600000101010101" pitchFamily="34" charset="-127"/>
                <a:hlinkClick r:id="rId2"/>
              </a:rPr>
              <a:t>https://www.youtube.com/watch?v=s1retfAdbDg&amp;t=239s</a:t>
            </a:r>
            <a:endParaRPr kumimoji="1" lang="ko-KR" altLang="en-US" sz="20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4212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214E6-7199-104E-B1F1-62278ED58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591"/>
            <a:ext cx="10515600" cy="841882"/>
          </a:xfrm>
        </p:spPr>
        <p:txBody>
          <a:bodyPr/>
          <a:lstStyle/>
          <a:p>
            <a:pPr algn="ctr"/>
            <a:r>
              <a:rPr kumimoji="1" lang="en-US" altLang="ko-KR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Node.js</a:t>
            </a:r>
            <a:r>
              <a:rPr kumimoji="1"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다운로드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2B5EFA2E-DB36-0C44-94DF-83C07D19D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139" y="1133747"/>
            <a:ext cx="7562165" cy="45905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F8C579-1FFE-6D4E-BFCE-4A247B3051E4}"/>
              </a:ext>
            </a:extLst>
          </p:cNvPr>
          <p:cNvSpPr txBox="1"/>
          <p:nvPr/>
        </p:nvSpPr>
        <p:spPr>
          <a:xfrm>
            <a:off x="1959467" y="5724253"/>
            <a:ext cx="7611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8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nodejs.org</a:t>
            </a:r>
            <a:r>
              <a:rPr kumimoji="1" lang="en-US" altLang="ko-KR" sz="28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kumimoji="1" lang="ko-KR" altLang="en-US" sz="28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접속 후 </a:t>
            </a:r>
            <a:r>
              <a:rPr kumimoji="1" lang="en-US" altLang="ko-KR" sz="28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12.14.0</a:t>
            </a:r>
            <a:r>
              <a:rPr kumimoji="1" lang="ko-KR" altLang="en-US" sz="28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kumimoji="1" lang="en-US" altLang="ko-KR" sz="28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LTS</a:t>
            </a:r>
            <a:r>
              <a:rPr kumimoji="1" lang="ko-KR" altLang="en-US" sz="28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클릭 후</a:t>
            </a:r>
            <a:r>
              <a:rPr kumimoji="1" lang="en-US" altLang="ko-KR" sz="28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kumimoji="1" lang="ko-KR" altLang="en-US" sz="28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다운로드</a:t>
            </a:r>
          </a:p>
        </p:txBody>
      </p:sp>
    </p:spTree>
    <p:extLst>
      <p:ext uri="{BB962C8B-B14F-4D97-AF65-F5344CB8AC3E}">
        <p14:creationId xmlns:p14="http://schemas.microsoft.com/office/powerpoint/2010/main" val="1576422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C10CEC-7753-AD4F-8456-C3AA67C62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045"/>
            <a:ext cx="10515600" cy="817858"/>
          </a:xfrm>
        </p:spPr>
        <p:txBody>
          <a:bodyPr/>
          <a:lstStyle/>
          <a:p>
            <a:pPr algn="ctr"/>
            <a:r>
              <a:rPr kumimoji="1" lang="en-US" altLang="ko-KR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Node.js</a:t>
            </a:r>
            <a:r>
              <a:rPr kumimoji="1"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 설치 확인 하기</a:t>
            </a:r>
          </a:p>
        </p:txBody>
      </p:sp>
      <p:pic>
        <p:nvPicPr>
          <p:cNvPr id="4" name="그림 3" descr="스크린샷, 모니터, 화면, 앉아있는이(가) 표시된 사진&#10;&#10;자동 생성된 설명">
            <a:extLst>
              <a:ext uri="{FF2B5EF4-FFF2-40B4-BE49-F238E27FC236}">
                <a16:creationId xmlns:a16="http://schemas.microsoft.com/office/drawing/2014/main" id="{294E5784-0714-D246-B49F-E76533973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455" y="1072295"/>
            <a:ext cx="6739089" cy="47134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223E3A-AE39-9247-B6E2-68084ED90EB6}"/>
              </a:ext>
            </a:extLst>
          </p:cNvPr>
          <p:cNvSpPr txBox="1"/>
          <p:nvPr/>
        </p:nvSpPr>
        <p:spPr>
          <a:xfrm>
            <a:off x="3984683" y="5559584"/>
            <a:ext cx="42226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설치 확인하기</a:t>
            </a:r>
            <a:r>
              <a:rPr kumimoji="1" lang="en-US" altLang="ko-KR" sz="3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:</a:t>
            </a:r>
            <a:r>
              <a:rPr kumimoji="1" lang="ko-KR" altLang="en-US" sz="3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kumimoji="1" lang="en-US" altLang="ko-KR" sz="3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node</a:t>
            </a:r>
            <a:r>
              <a:rPr kumimoji="1" lang="ko-KR" altLang="en-US" sz="3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kumimoji="1" lang="en-US" altLang="ko-KR" sz="3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–v</a:t>
            </a:r>
            <a:r>
              <a:rPr kumimoji="1" lang="ko-KR" altLang="en-US" sz="3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endParaRPr kumimoji="1" lang="en-US" altLang="ko-KR" sz="32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algn="ctr"/>
            <a:r>
              <a:rPr kumimoji="1" lang="en-US" altLang="ko-KR" sz="3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Node.js </a:t>
            </a:r>
            <a:r>
              <a:rPr kumimoji="1" lang="ko-KR" altLang="en-US" sz="3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버전</a:t>
            </a:r>
            <a:r>
              <a:rPr kumimoji="1" lang="en-US" altLang="ko-KR" sz="3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:</a:t>
            </a:r>
            <a:r>
              <a:rPr kumimoji="1" lang="ko-KR" altLang="en-US" sz="3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kumimoji="1" lang="en-US" altLang="ko-KR" sz="32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v12.13.0</a:t>
            </a:r>
            <a:endParaRPr kumimoji="1" lang="ko-KR" altLang="en-US" sz="32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2560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949419-B3D3-E347-9B29-C031A7782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709"/>
            <a:ext cx="10515600" cy="829690"/>
          </a:xfrm>
        </p:spPr>
        <p:txBody>
          <a:bodyPr/>
          <a:lstStyle/>
          <a:p>
            <a:pPr algn="ctr"/>
            <a:r>
              <a:rPr lang="en-US" altLang="ko-KR" b="1" dirty="0" err="1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npm</a:t>
            </a:r>
            <a:r>
              <a:rPr lang="ko-KR" altLang="en-US" b="1" dirty="0">
                <a:solidFill>
                  <a:srgbClr val="0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설치 확인 및 버전 확인</a:t>
            </a:r>
            <a:endParaRPr kumimoji="1" lang="ko-KR" altLang="en-US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4" name="그림 3" descr="스크린샷, 모니터, 화면, 앉아있는이(가) 표시된 사진&#10;&#10;자동 생성된 설명">
            <a:extLst>
              <a:ext uri="{FF2B5EF4-FFF2-40B4-BE49-F238E27FC236}">
                <a16:creationId xmlns:a16="http://schemas.microsoft.com/office/drawing/2014/main" id="{53481A86-1CC3-234D-B48E-80A10ADAA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069" y="848291"/>
            <a:ext cx="7023862" cy="49125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3EA93A-8392-7B47-8893-930953AF9362}"/>
              </a:ext>
            </a:extLst>
          </p:cNvPr>
          <p:cNvSpPr txBox="1"/>
          <p:nvPr/>
        </p:nvSpPr>
        <p:spPr>
          <a:xfrm>
            <a:off x="3414817" y="5663184"/>
            <a:ext cx="53623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8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npm</a:t>
            </a:r>
            <a:r>
              <a:rPr kumimoji="1" lang="en-US" altLang="ko-KR" sz="28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kumimoji="1" lang="ko-KR" altLang="en-US" sz="28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설치 확인 및 버전 확인 명령어</a:t>
            </a:r>
            <a:endParaRPr kumimoji="1" lang="en-US" altLang="ko-KR" sz="28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algn="ctr"/>
            <a:r>
              <a:rPr kumimoji="1" lang="en-US" altLang="ko-KR" sz="28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npm</a:t>
            </a:r>
            <a:r>
              <a:rPr kumimoji="1" lang="en-US" altLang="ko-KR" sz="28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-v</a:t>
            </a:r>
            <a:endParaRPr kumimoji="1" lang="ko-KR" altLang="en-US" sz="28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7779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CB1EA8-F388-0945-97B0-5A6A6376F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239"/>
            <a:ext cx="10515600" cy="914400"/>
          </a:xfrm>
        </p:spPr>
        <p:txBody>
          <a:bodyPr/>
          <a:lstStyle/>
          <a:p>
            <a:pPr algn="ctr"/>
            <a:r>
              <a:rPr kumimoji="1" lang="en-US" altLang="ko-KR" b="1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discord.js</a:t>
            </a:r>
            <a:r>
              <a:rPr kumimoji="1"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 모듈 다운로드</a:t>
            </a:r>
          </a:p>
        </p:txBody>
      </p:sp>
      <p:pic>
        <p:nvPicPr>
          <p:cNvPr id="4" name="그림 3" descr="앉아있는, 테이블, 쥐고있는, 검은색이(가) 표시된 사진&#10;&#10;자동 생성된 설명">
            <a:extLst>
              <a:ext uri="{FF2B5EF4-FFF2-40B4-BE49-F238E27FC236}">
                <a16:creationId xmlns:a16="http://schemas.microsoft.com/office/drawing/2014/main" id="{74CCD52D-8810-3B42-9A46-1AA3233ED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5391"/>
            <a:ext cx="4174113" cy="5661370"/>
          </a:xfrm>
          <a:prstGeom prst="rect">
            <a:avLst/>
          </a:prstGeom>
        </p:spPr>
      </p:pic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BDF3BFB2-AE1E-6D41-848F-11FBA331E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652" y="1170914"/>
            <a:ext cx="6928941" cy="25829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7D0C2F-78CE-D14A-99F9-5B2A17A95515}"/>
              </a:ext>
            </a:extLst>
          </p:cNvPr>
          <p:cNvSpPr txBox="1"/>
          <p:nvPr/>
        </p:nvSpPr>
        <p:spPr>
          <a:xfrm>
            <a:off x="3751384" y="4055870"/>
            <a:ext cx="82074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ko-KR" altLang="en-US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각종 가이드는 </a:t>
            </a:r>
            <a:r>
              <a:rPr lang="en" altLang="ko-KR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https://discord.js.org/#/</a:t>
            </a:r>
            <a:r>
              <a:rPr lang="en-US" altLang="ko-KR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lang="ko-KR" altLang="en-US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에서 보실 수 있습니다</a:t>
            </a:r>
            <a:r>
              <a:rPr lang="en-US" altLang="ko-KR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.</a:t>
            </a:r>
            <a:r>
              <a:rPr lang="ko-KR" altLang="en-US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endParaRPr kumimoji="1" lang="en-US" altLang="ko-KR" sz="24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algn="ctr"/>
            <a:r>
              <a:rPr kumimoji="1" lang="en-US" altLang="ko-KR" sz="24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npm</a:t>
            </a:r>
            <a:r>
              <a:rPr kumimoji="1" lang="ko-KR" altLang="en-US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을 이용한 </a:t>
            </a:r>
            <a:r>
              <a:rPr kumimoji="1" lang="en-US" altLang="ko-KR" sz="24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disocrd.js</a:t>
            </a:r>
            <a:r>
              <a:rPr kumimoji="1" lang="ko-KR" altLang="en-US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모듈 설치</a:t>
            </a:r>
            <a:endParaRPr kumimoji="1" lang="en-US" altLang="ko-KR" sz="24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algn="ctr"/>
            <a:endParaRPr kumimoji="1" lang="en-US" altLang="ko-KR" sz="24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  <a:p>
            <a:pPr algn="ctr"/>
            <a:r>
              <a:rPr kumimoji="1" lang="en-US" altLang="ko-KR" sz="24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npm</a:t>
            </a:r>
            <a:r>
              <a:rPr kumimoji="1" lang="ko-KR" altLang="en-US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kumimoji="1" lang="en-US" altLang="ko-KR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install</a:t>
            </a:r>
            <a:r>
              <a:rPr kumimoji="1" lang="ko-KR" altLang="en-US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  <a:r>
              <a:rPr kumimoji="1" lang="en-US" altLang="ko-KR" sz="24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discord.js</a:t>
            </a:r>
            <a:r>
              <a:rPr kumimoji="1" lang="ko-KR" altLang="en-US" sz="24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7815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1354</TotalTime>
  <Words>806</Words>
  <Application>Microsoft Macintosh PowerPoint</Application>
  <PresentationFormat>와이드스크린</PresentationFormat>
  <Paragraphs>129</Paragraphs>
  <Slides>25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맑은 고딕</vt:lpstr>
      <vt:lpstr>NanumSquare</vt:lpstr>
      <vt:lpstr>NanumSquare Light</vt:lpstr>
      <vt:lpstr>Arial</vt:lpstr>
      <vt:lpstr>Helvetica</vt:lpstr>
      <vt:lpstr>Menlo</vt:lpstr>
      <vt:lpstr>Office 테마</vt:lpstr>
      <vt:lpstr> 항공 덕후(항덕) 개발자가 node.js을 가지고 공항 날씨 봇 만들기</vt:lpstr>
      <vt:lpstr>목차</vt:lpstr>
      <vt:lpstr>발표자 소개</vt:lpstr>
      <vt:lpstr>Node.js 란?</vt:lpstr>
      <vt:lpstr>개발자가 모는 비행기</vt:lpstr>
      <vt:lpstr>Node.js 다운로드</vt:lpstr>
      <vt:lpstr>Node.js 설치 확인 하기</vt:lpstr>
      <vt:lpstr>npm 설치 확인 및 버전 확인</vt:lpstr>
      <vt:lpstr>discord.js 모듈 다운로드</vt:lpstr>
      <vt:lpstr>Discord Bot 등록</vt:lpstr>
      <vt:lpstr>Discord 봇 등록</vt:lpstr>
      <vt:lpstr>Discord Bot 개발자 포털 로그인</vt:lpstr>
      <vt:lpstr>Discord Bot 만들기</vt:lpstr>
      <vt:lpstr>Discord Bot 정보 보기</vt:lpstr>
      <vt:lpstr>Discord Bot 분류</vt:lpstr>
      <vt:lpstr>Discord Bot 서버 내 권한 설정</vt:lpstr>
      <vt:lpstr>Discord Bot 서버 추가하기</vt:lpstr>
      <vt:lpstr>서버 추가 하기</vt:lpstr>
      <vt:lpstr>Discord Bot 개발</vt:lpstr>
      <vt:lpstr>첫번째로 입력해야할 코드는?</vt:lpstr>
      <vt:lpstr>Discord Bot 채팅 디자인</vt:lpstr>
      <vt:lpstr>직접 개발해서 보여 드리겠습니다.</vt:lpstr>
      <vt:lpstr>기상청 공항 날씨 API</vt:lpstr>
      <vt:lpstr>JSON 사용법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항공 덕후(항덕) 개발자가 node.js을 가지고 공항 날씨 봇 만들기</dc:title>
  <dc:creator>박 현상</dc:creator>
  <cp:lastModifiedBy>박 현상</cp:lastModifiedBy>
  <cp:revision>39</cp:revision>
  <dcterms:created xsi:type="dcterms:W3CDTF">2020-01-01T07:31:27Z</dcterms:created>
  <dcterms:modified xsi:type="dcterms:W3CDTF">2020-01-04T01:27:23Z</dcterms:modified>
</cp:coreProperties>
</file>